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9"/>
  </p:notesMasterIdLst>
  <p:sldIdLst>
    <p:sldId id="269" r:id="rId2"/>
    <p:sldId id="270" r:id="rId3"/>
    <p:sldId id="257" r:id="rId4"/>
    <p:sldId id="260" r:id="rId5"/>
    <p:sldId id="261" r:id="rId6"/>
    <p:sldId id="303" r:id="rId7"/>
    <p:sldId id="265" r:id="rId8"/>
    <p:sldId id="304" r:id="rId9"/>
    <p:sldId id="312" r:id="rId10"/>
    <p:sldId id="313" r:id="rId11"/>
    <p:sldId id="281" r:id="rId12"/>
    <p:sldId id="315" r:id="rId13"/>
    <p:sldId id="316" r:id="rId14"/>
    <p:sldId id="317" r:id="rId15"/>
    <p:sldId id="318" r:id="rId16"/>
    <p:sldId id="314" r:id="rId17"/>
    <p:sldId id="319" r:id="rId18"/>
    <p:sldId id="320" r:id="rId19"/>
    <p:sldId id="321" r:id="rId20"/>
    <p:sldId id="323" r:id="rId21"/>
    <p:sldId id="322" r:id="rId22"/>
    <p:sldId id="324" r:id="rId23"/>
    <p:sldId id="325" r:id="rId24"/>
    <p:sldId id="326" r:id="rId25"/>
    <p:sldId id="327" r:id="rId26"/>
    <p:sldId id="328" r:id="rId27"/>
    <p:sldId id="29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3E8"/>
    <a:srgbClr val="D0D4D9"/>
    <a:srgbClr val="EFF0F4"/>
    <a:srgbClr val="111224"/>
    <a:srgbClr val="F66031"/>
    <a:srgbClr val="DD532A"/>
    <a:srgbClr val="CB522A"/>
    <a:srgbClr val="656568"/>
    <a:srgbClr val="7B7B7F"/>
    <a:srgbClr val="E6E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3067" autoAdjust="0"/>
  </p:normalViewPr>
  <p:slideViewPr>
    <p:cSldViewPr snapToGrid="0" snapToObjects="1">
      <p:cViewPr>
        <p:scale>
          <a:sx n="100" d="100"/>
          <a:sy n="100" d="100"/>
        </p:scale>
        <p:origin x="738" y="21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707E1-D5FA-D84D-8317-D66025CA1F48}" type="datetimeFigureOut">
              <a:t>3/23/2019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79F2D-285C-D44E-B10F-2544539AF337}" type="slidenum">
              <a:t>‹#›</a:t>
            </a:fld>
            <a:endParaRPr lang="en-US"/>
          </a:p>
        </p:txBody>
      </p:sp>
    </p:spTree>
    <p:extLst>
      <p:ext uri="{BB962C8B-B14F-4D97-AF65-F5344CB8AC3E}">
        <p14:creationId xmlns:p14="http://schemas.microsoft.com/office/powerpoint/2010/main" val="180627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C79F2D-285C-D44E-B10F-2544539AF337}" type="slidenum">
              <a:rPr lang="en-US"/>
              <a:t>1</a:t>
            </a:fld>
            <a:endParaRPr lang="en-US"/>
          </a:p>
        </p:txBody>
      </p:sp>
    </p:spTree>
    <p:extLst>
      <p:ext uri="{BB962C8B-B14F-4D97-AF65-F5344CB8AC3E}">
        <p14:creationId xmlns:p14="http://schemas.microsoft.com/office/powerpoint/2010/main" val="3377458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nyPPT.com_1">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791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2B604-28F6-B444-BE1B-5B3218F82E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51"/>
          <a:stretch/>
        </p:blipFill>
        <p:spPr>
          <a:xfrm>
            <a:off x="0" y="0"/>
            <a:ext cx="12192000" cy="6542690"/>
          </a:xfrm>
          <a:prstGeom prst="rect">
            <a:avLst/>
          </a:prstGeom>
        </p:spPr>
      </p:pic>
    </p:spTree>
    <p:extLst>
      <p:ext uri="{BB962C8B-B14F-4D97-AF65-F5344CB8AC3E}">
        <p14:creationId xmlns:p14="http://schemas.microsoft.com/office/powerpoint/2010/main" val="233291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6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5EE89-D7CB-FE42-A9CD-10056FC82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2727841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7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70728-3C9A-D344-A287-A02037AC04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1478786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8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1FC2E-1019-BF43-9347-59EB3B5917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0"/>
            <a:ext cx="12192000" cy="6532180"/>
          </a:xfrm>
          <a:prstGeom prst="rect">
            <a:avLst/>
          </a:prstGeom>
        </p:spPr>
      </p:pic>
    </p:spTree>
    <p:extLst>
      <p:ext uri="{BB962C8B-B14F-4D97-AF65-F5344CB8AC3E}">
        <p14:creationId xmlns:p14="http://schemas.microsoft.com/office/powerpoint/2010/main" val="1425998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9F9E87-F3C5-294B-B6CE-4F2584BBD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0"/>
            <a:ext cx="12192000" cy="6532180"/>
          </a:xfrm>
          <a:prstGeom prst="rect">
            <a:avLst/>
          </a:prstGeom>
        </p:spPr>
      </p:pic>
    </p:spTree>
    <p:extLst>
      <p:ext uri="{BB962C8B-B14F-4D97-AF65-F5344CB8AC3E}">
        <p14:creationId xmlns:p14="http://schemas.microsoft.com/office/powerpoint/2010/main" val="1579150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0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08EB0-55F4-D64D-B71A-C614FBDC4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59"/>
          <a:stretch/>
        </p:blipFill>
        <p:spPr>
          <a:xfrm>
            <a:off x="0" y="0"/>
            <a:ext cx="12192000" cy="6547945"/>
          </a:xfrm>
          <a:prstGeom prst="rect">
            <a:avLst/>
          </a:prstGeom>
        </p:spPr>
      </p:pic>
    </p:spTree>
    <p:extLst>
      <p:ext uri="{BB962C8B-B14F-4D97-AF65-F5344CB8AC3E}">
        <p14:creationId xmlns:p14="http://schemas.microsoft.com/office/powerpoint/2010/main" val="791952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1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D58897-69A7-724D-89E7-E7816D810B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320" b="17887"/>
          <a:stretch/>
        </p:blipFill>
        <p:spPr>
          <a:xfrm>
            <a:off x="0" y="0"/>
            <a:ext cx="12192000" cy="6558455"/>
          </a:xfrm>
          <a:prstGeom prst="rect">
            <a:avLst/>
          </a:prstGeom>
        </p:spPr>
      </p:pic>
    </p:spTree>
    <p:extLst>
      <p:ext uri="{BB962C8B-B14F-4D97-AF65-F5344CB8AC3E}">
        <p14:creationId xmlns:p14="http://schemas.microsoft.com/office/powerpoint/2010/main" val="3331151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2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E33D5A-9713-B64D-990A-9CADF970FE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88"/>
          <a:stretch/>
        </p:blipFill>
        <p:spPr>
          <a:xfrm>
            <a:off x="0" y="-1"/>
            <a:ext cx="12192000" cy="6537435"/>
          </a:xfrm>
          <a:prstGeom prst="rect">
            <a:avLst/>
          </a:prstGeom>
        </p:spPr>
      </p:pic>
    </p:spTree>
    <p:extLst>
      <p:ext uri="{BB962C8B-B14F-4D97-AF65-F5344CB8AC3E}">
        <p14:creationId xmlns:p14="http://schemas.microsoft.com/office/powerpoint/2010/main" val="15933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3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9DF524-3EA5-0D42-B87F-406AA36441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21"/>
          <a:stretch/>
        </p:blipFill>
        <p:spPr>
          <a:xfrm>
            <a:off x="0" y="0"/>
            <a:ext cx="12192000" cy="6547945"/>
          </a:xfrm>
          <a:prstGeom prst="rect">
            <a:avLst/>
          </a:prstGeom>
        </p:spPr>
      </p:pic>
    </p:spTree>
    <p:extLst>
      <p:ext uri="{BB962C8B-B14F-4D97-AF65-F5344CB8AC3E}">
        <p14:creationId xmlns:p14="http://schemas.microsoft.com/office/powerpoint/2010/main" val="1917378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4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50650-F2D9-9548-AFBD-460DF238FD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357"/>
          <a:stretch/>
        </p:blipFill>
        <p:spPr>
          <a:xfrm>
            <a:off x="0" y="0"/>
            <a:ext cx="12192000" cy="6553200"/>
          </a:xfrm>
          <a:prstGeom prst="rect">
            <a:avLst/>
          </a:prstGeom>
        </p:spPr>
      </p:pic>
    </p:spTree>
    <p:extLst>
      <p:ext uri="{BB962C8B-B14F-4D97-AF65-F5344CB8AC3E}">
        <p14:creationId xmlns:p14="http://schemas.microsoft.com/office/powerpoint/2010/main" val="35750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tinyPPT.com_2">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549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5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F57113-E482-1845-A47B-035A7B2DB9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394" r="8400" b="15872"/>
          <a:stretch/>
        </p:blipFill>
        <p:spPr>
          <a:xfrm>
            <a:off x="1" y="-1"/>
            <a:ext cx="12191999" cy="6542691"/>
          </a:xfrm>
          <a:prstGeom prst="rect">
            <a:avLst/>
          </a:prstGeom>
        </p:spPr>
      </p:pic>
    </p:spTree>
    <p:extLst>
      <p:ext uri="{BB962C8B-B14F-4D97-AF65-F5344CB8AC3E}">
        <p14:creationId xmlns:p14="http://schemas.microsoft.com/office/powerpoint/2010/main" val="1197644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6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56CB31-BEA9-A146-8990-D71416FEE6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07"/>
          <a:stretch/>
        </p:blipFill>
        <p:spPr>
          <a:xfrm>
            <a:off x="0" y="0"/>
            <a:ext cx="12192000" cy="6547945"/>
          </a:xfrm>
          <a:prstGeom prst="rect">
            <a:avLst/>
          </a:prstGeom>
        </p:spPr>
      </p:pic>
    </p:spTree>
    <p:extLst>
      <p:ext uri="{BB962C8B-B14F-4D97-AF65-F5344CB8AC3E}">
        <p14:creationId xmlns:p14="http://schemas.microsoft.com/office/powerpoint/2010/main" val="1904633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7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5F52F-505C-B344-BDC0-2950DD87C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2617519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8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9B1167-0DD1-A14A-80F7-83418CB6B8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1"/>
            <a:ext cx="12192000" cy="6542688"/>
          </a:xfrm>
          <a:prstGeom prst="rect">
            <a:avLst/>
          </a:prstGeom>
        </p:spPr>
      </p:pic>
    </p:spTree>
    <p:extLst>
      <p:ext uri="{BB962C8B-B14F-4D97-AF65-F5344CB8AC3E}">
        <p14:creationId xmlns:p14="http://schemas.microsoft.com/office/powerpoint/2010/main" val="851741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9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6E026-EB93-2C48-9A7C-9DD0A818B8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558456"/>
          </a:xfrm>
          <a:prstGeom prst="rect">
            <a:avLst/>
          </a:prstGeom>
        </p:spPr>
      </p:pic>
    </p:spTree>
    <p:extLst>
      <p:ext uri="{BB962C8B-B14F-4D97-AF65-F5344CB8AC3E}">
        <p14:creationId xmlns:p14="http://schemas.microsoft.com/office/powerpoint/2010/main" val="2516048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0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5F52F-505C-B344-BDC0-2950DD87C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1938373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73709BD-2406-4D40-921F-E12EAD221E82}"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40039-FE8D-4E46-968B-6FF88EFFA1C2}" type="slidenum">
              <a:rPr lang="en-US" smtClean="0"/>
              <a:t>‹#›</a:t>
            </a:fld>
            <a:endParaRPr lang="en-US"/>
          </a:p>
        </p:txBody>
      </p:sp>
    </p:spTree>
    <p:extLst>
      <p:ext uri="{BB962C8B-B14F-4D97-AF65-F5344CB8AC3E}">
        <p14:creationId xmlns:p14="http://schemas.microsoft.com/office/powerpoint/2010/main" val="3326145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A9EA-3D87-4731-BB82-11C1AD8CD066}"/>
              </a:ext>
            </a:extLst>
          </p:cNvPr>
          <p:cNvSpPr>
            <a:spLocks noGrp="1"/>
          </p:cNvSpPr>
          <p:nvPr>
            <p:ph type="title"/>
          </p:nvPr>
        </p:nvSpPr>
        <p:spPr>
          <a:xfrm>
            <a:off x="838200" y="365125"/>
            <a:ext cx="10515600" cy="721397"/>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109C7912-5C8A-46B8-A404-69F4B642FEED}"/>
              </a:ext>
            </a:extLst>
          </p:cNvPr>
          <p:cNvSpPr>
            <a:spLocks noGrp="1"/>
          </p:cNvSpPr>
          <p:nvPr>
            <p:ph idx="1"/>
          </p:nvPr>
        </p:nvSpPr>
        <p:spPr>
          <a:xfrm>
            <a:off x="838200" y="1476375"/>
            <a:ext cx="10515600" cy="470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FC9CE6-B51E-4786-AEF2-79A209683C93}"/>
              </a:ext>
            </a:extLst>
          </p:cNvPr>
          <p:cNvSpPr>
            <a:spLocks noGrp="1"/>
          </p:cNvSpPr>
          <p:nvPr>
            <p:ph type="dt" sz="half" idx="10"/>
          </p:nvPr>
        </p:nvSpPr>
        <p:spPr/>
        <p:txBody>
          <a:bodyPr/>
          <a:lstStyle/>
          <a:p>
            <a:fld id="{3898E62C-9559-4A17-9045-699EB3BFFC29}" type="datetimeFigureOut">
              <a:rPr lang="en-US" smtClean="0"/>
              <a:t>3/23/2019</a:t>
            </a:fld>
            <a:endParaRPr lang="en-US"/>
          </a:p>
        </p:txBody>
      </p:sp>
      <p:sp>
        <p:nvSpPr>
          <p:cNvPr id="5" name="Footer Placeholder 4">
            <a:extLst>
              <a:ext uri="{FF2B5EF4-FFF2-40B4-BE49-F238E27FC236}">
                <a16:creationId xmlns:a16="http://schemas.microsoft.com/office/drawing/2014/main" id="{06F10AC9-2F1A-4A1D-8E65-0C3681B5F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6C5C7-2792-4888-B577-38C1C2AF82BC}"/>
              </a:ext>
            </a:extLst>
          </p:cNvPr>
          <p:cNvSpPr>
            <a:spLocks noGrp="1"/>
          </p:cNvSpPr>
          <p:nvPr>
            <p:ph type="sldNum" sz="quarter" idx="12"/>
          </p:nvPr>
        </p:nvSpPr>
        <p:spPr/>
        <p:txBody>
          <a:bodyPr/>
          <a:lstStyle/>
          <a:p>
            <a:fld id="{95459823-2683-4F63-AFF7-615D9F0582B7}" type="slidenum">
              <a:rPr lang="en-US" smtClean="0"/>
              <a:t>‹#›</a:t>
            </a:fld>
            <a:endParaRPr lang="en-US"/>
          </a:p>
        </p:txBody>
      </p:sp>
    </p:spTree>
    <p:extLst>
      <p:ext uri="{BB962C8B-B14F-4D97-AF65-F5344CB8AC3E}">
        <p14:creationId xmlns:p14="http://schemas.microsoft.com/office/powerpoint/2010/main" val="400662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nyPPT.com_3">
    <p:bg>
      <p:bgPr>
        <a:gradFill flip="none" rotWithShape="1">
          <a:gsLst>
            <a:gs pos="24000">
              <a:srgbClr val="EFF0F4"/>
            </a:gs>
            <a:gs pos="40000">
              <a:srgbClr val="E0E3E8"/>
            </a:gs>
            <a:gs pos="65000">
              <a:srgbClr val="D0D4D9"/>
            </a:gs>
          </a:gsLst>
          <a:path path="circle">
            <a:fillToRect l="100000" b="100000"/>
          </a:path>
          <a:tileRect t="-100000" r="-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93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nyPPT.com_4">
    <p:bg>
      <p:bgPr>
        <a:gradFill flip="none" rotWithShape="1">
          <a:gsLst>
            <a:gs pos="17000">
              <a:srgbClr val="EFF0F4"/>
            </a:gs>
            <a:gs pos="42000">
              <a:srgbClr val="E0E3E8"/>
            </a:gs>
            <a:gs pos="65000">
              <a:srgbClr val="D0D4D9"/>
            </a:gs>
          </a:gsLst>
          <a:path path="circle">
            <a:fillToRect r="100000" b="100000"/>
          </a:path>
          <a:tileRect l="-100000" t="-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476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686E6-0529-4A4C-8692-58662403E9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01"/>
          <a:stretch/>
        </p:blipFill>
        <p:spPr>
          <a:xfrm>
            <a:off x="0" y="0"/>
            <a:ext cx="12192000" cy="6532180"/>
          </a:xfrm>
          <a:prstGeom prst="rect">
            <a:avLst/>
          </a:prstGeom>
        </p:spPr>
      </p:pic>
    </p:spTree>
    <p:extLst>
      <p:ext uri="{BB962C8B-B14F-4D97-AF65-F5344CB8AC3E}">
        <p14:creationId xmlns:p14="http://schemas.microsoft.com/office/powerpoint/2010/main" val="1810337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E9686-9CBF-CA47-8871-A9F1B2358D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88"/>
          <a:stretch/>
        </p:blipFill>
        <p:spPr>
          <a:xfrm>
            <a:off x="0" y="0"/>
            <a:ext cx="12192000" cy="6542689"/>
          </a:xfrm>
          <a:prstGeom prst="rect">
            <a:avLst/>
          </a:prstGeom>
        </p:spPr>
      </p:pic>
    </p:spTree>
    <p:extLst>
      <p:ext uri="{BB962C8B-B14F-4D97-AF65-F5344CB8AC3E}">
        <p14:creationId xmlns:p14="http://schemas.microsoft.com/office/powerpoint/2010/main" val="1258036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6BA21-B2D9-594A-B1FB-6EAB2E7B36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00"/>
          <a:stretch/>
        </p:blipFill>
        <p:spPr>
          <a:xfrm>
            <a:off x="1" y="-1"/>
            <a:ext cx="12192000" cy="6532179"/>
          </a:xfrm>
          <a:prstGeom prst="rect">
            <a:avLst/>
          </a:prstGeom>
        </p:spPr>
      </p:pic>
    </p:spTree>
    <p:extLst>
      <p:ext uri="{BB962C8B-B14F-4D97-AF65-F5344CB8AC3E}">
        <p14:creationId xmlns:p14="http://schemas.microsoft.com/office/powerpoint/2010/main" val="171796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299F6-9DE5-E248-9728-3BEAB26BD5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06"/>
          <a:stretch/>
        </p:blipFill>
        <p:spPr>
          <a:xfrm>
            <a:off x="0" y="0"/>
            <a:ext cx="12192000" cy="6558455"/>
          </a:xfrm>
          <a:prstGeom prst="rect">
            <a:avLst/>
          </a:prstGeom>
        </p:spPr>
      </p:pic>
    </p:spTree>
    <p:extLst>
      <p:ext uri="{BB962C8B-B14F-4D97-AF65-F5344CB8AC3E}">
        <p14:creationId xmlns:p14="http://schemas.microsoft.com/office/powerpoint/2010/main" val="118748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85B34-672A-C843-86C3-3EFD11D0ED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805" b="17586"/>
          <a:stretch/>
        </p:blipFill>
        <p:spPr>
          <a:xfrm>
            <a:off x="0" y="0"/>
            <a:ext cx="12192000" cy="6547945"/>
          </a:xfrm>
          <a:prstGeom prst="rect">
            <a:avLst/>
          </a:prstGeom>
        </p:spPr>
      </p:pic>
    </p:spTree>
    <p:extLst>
      <p:ext uri="{BB962C8B-B14F-4D97-AF65-F5344CB8AC3E}">
        <p14:creationId xmlns:p14="http://schemas.microsoft.com/office/powerpoint/2010/main" val="349948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hyperlink" Target="https://tinyppt.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5000">
              <a:srgbClr val="EAEEF1"/>
            </a:gs>
            <a:gs pos="74000">
              <a:srgbClr val="BAC7CF"/>
            </a:gs>
            <a:gs pos="100000">
              <a:srgbClr val="BAC7C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0E1DA4-B5B0-6E46-B8F3-04AF0CFF3D33}"/>
              </a:ext>
            </a:extLst>
          </p:cNvPr>
          <p:cNvSpPr/>
          <p:nvPr userDrawn="1"/>
        </p:nvSpPr>
        <p:spPr>
          <a:xfrm>
            <a:off x="0" y="6540402"/>
            <a:ext cx="12192000" cy="326387"/>
          </a:xfrm>
          <a:prstGeom prst="rect">
            <a:avLst/>
          </a:prstGeom>
          <a:solidFill>
            <a:srgbClr val="111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hlinkClick r:id="rId29"/>
            <a:extLst>
              <a:ext uri="{FF2B5EF4-FFF2-40B4-BE49-F238E27FC236}">
                <a16:creationId xmlns:a16="http://schemas.microsoft.com/office/drawing/2014/main" id="{CE7FE3ED-E827-3A4F-B5BB-808D2AD83706}"/>
              </a:ext>
            </a:extLst>
          </p:cNvPr>
          <p:cNvSpPr/>
          <p:nvPr userDrawn="1"/>
        </p:nvSpPr>
        <p:spPr>
          <a:xfrm>
            <a:off x="0" y="6487075"/>
            <a:ext cx="12191999" cy="400110"/>
          </a:xfrm>
          <a:prstGeom prst="rect">
            <a:avLst/>
          </a:prstGeom>
        </p:spPr>
        <p:txBody>
          <a:bodyPr wrap="square">
            <a:spAutoFit/>
          </a:bodyPr>
          <a:lstStyle/>
          <a:p>
            <a:pPr marL="0" marR="0" lvl="0" indent="0" algn="ctr" defTabSz="595265" rtl="0" eaLnBrk="1" fontAlgn="auto" latinLnBrk="0" hangingPunct="1">
              <a:lnSpc>
                <a:spcPct val="100000"/>
              </a:lnSpc>
              <a:spcBef>
                <a:spcPts val="0"/>
              </a:spcBef>
              <a:spcAft>
                <a:spcPts val="0"/>
              </a:spcAft>
              <a:buClrTx/>
              <a:buSzTx/>
              <a:buFontTx/>
              <a:buNone/>
              <a:tabLst/>
              <a:defRPr/>
            </a:pPr>
            <a:r>
              <a:rPr lang="en-US" sz="2000" b="1" i="0" kern="1200" cap="none" spc="0" dirty="0">
                <a:ln w="0"/>
                <a:solidFill>
                  <a:schemeClr val="bg1"/>
                </a:solidFill>
                <a:effectLst/>
                <a:latin typeface="Century Gothic" panose="020B0502020202020204" pitchFamily="34" charset="0"/>
                <a:ea typeface="+mn-ea"/>
                <a:cs typeface="Arial Hebrew" pitchFamily="2" charset="-79"/>
              </a:rPr>
              <a:t>UNIX </a:t>
            </a:r>
            <a:r>
              <a:rPr lang="en-US" sz="1400" b="0" kern="1200" cap="none" spc="0" dirty="0">
                <a:ln w="0"/>
                <a:solidFill>
                  <a:schemeClr val="bg1"/>
                </a:solidFill>
                <a:effectLst/>
                <a:latin typeface="Century Gothic" panose="020B0502020202020204" pitchFamily="34" charset="0"/>
                <a:ea typeface="+mn-ea"/>
                <a:cs typeface="+mn-cs"/>
              </a:rPr>
              <a:t>Fundamentals</a:t>
            </a:r>
            <a:endParaRPr lang="en-US" sz="2000" b="1" i="0" kern="1200" cap="none" spc="0" dirty="0">
              <a:ln w="0"/>
              <a:solidFill>
                <a:schemeClr val="bg1"/>
              </a:solidFill>
              <a:effectLst/>
              <a:latin typeface="Century Gothic" panose="020B0502020202020204" pitchFamily="34" charset="0"/>
              <a:ea typeface="+mn-ea"/>
              <a:cs typeface="Arial Hebrew" pitchFamily="2" charset="-79"/>
            </a:endParaRPr>
          </a:p>
        </p:txBody>
      </p:sp>
    </p:spTree>
    <p:extLst>
      <p:ext uri="{BB962C8B-B14F-4D97-AF65-F5344CB8AC3E}">
        <p14:creationId xmlns:p14="http://schemas.microsoft.com/office/powerpoint/2010/main" val="3644686845"/>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64"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154605D2-8F39-4B88-9787-00FF94708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617" y="4643279"/>
            <a:ext cx="1890974" cy="1890974"/>
          </a:xfrm>
          <a:prstGeom prst="ellipse">
            <a:avLst/>
          </a:prstGeom>
          <a:ln>
            <a:noFill/>
          </a:ln>
          <a:effectLst>
            <a:softEdge rad="112500"/>
          </a:effectLst>
        </p:spPr>
      </p:pic>
      <p:sp>
        <p:nvSpPr>
          <p:cNvPr id="92" name="Rounded Rectangle 1">
            <a:extLst>
              <a:ext uri="{FF2B5EF4-FFF2-40B4-BE49-F238E27FC236}">
                <a16:creationId xmlns:a16="http://schemas.microsoft.com/office/drawing/2014/main" id="{63CF1BA2-DB9B-4EC6-B897-016F1F2A66A2}"/>
              </a:ext>
            </a:extLst>
          </p:cNvPr>
          <p:cNvSpPr/>
          <p:nvPr/>
        </p:nvSpPr>
        <p:spPr>
          <a:xfrm rot="2898672">
            <a:off x="9279799" y="1299884"/>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1">
            <a:extLst>
              <a:ext uri="{FF2B5EF4-FFF2-40B4-BE49-F238E27FC236}">
                <a16:creationId xmlns:a16="http://schemas.microsoft.com/office/drawing/2014/main" id="{16235581-05C0-447B-9E85-FF70F2850275}"/>
              </a:ext>
            </a:extLst>
          </p:cNvPr>
          <p:cNvSpPr/>
          <p:nvPr/>
        </p:nvSpPr>
        <p:spPr>
          <a:xfrm rot="2898672">
            <a:off x="7158698" y="1369502"/>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1">
            <a:extLst>
              <a:ext uri="{FF2B5EF4-FFF2-40B4-BE49-F238E27FC236}">
                <a16:creationId xmlns:a16="http://schemas.microsoft.com/office/drawing/2014/main" id="{354F1671-26A6-4435-84C2-0E406AB0F528}"/>
              </a:ext>
            </a:extLst>
          </p:cNvPr>
          <p:cNvSpPr/>
          <p:nvPr/>
        </p:nvSpPr>
        <p:spPr>
          <a:xfrm rot="2898672">
            <a:off x="5152661" y="1573989"/>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2">
            <a:extLst>
              <a:ext uri="{FF2B5EF4-FFF2-40B4-BE49-F238E27FC236}">
                <a16:creationId xmlns:a16="http://schemas.microsoft.com/office/drawing/2014/main" id="{80F07B7A-7EEA-46B5-B5D9-0CBFA10E844B}"/>
              </a:ext>
            </a:extLst>
          </p:cNvPr>
          <p:cNvSpPr/>
          <p:nvPr/>
        </p:nvSpPr>
        <p:spPr>
          <a:xfrm rot="2898672">
            <a:off x="10138199" y="2679731"/>
            <a:ext cx="1666231" cy="2418393"/>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2">
            <a:extLst>
              <a:ext uri="{FF2B5EF4-FFF2-40B4-BE49-F238E27FC236}">
                <a16:creationId xmlns:a16="http://schemas.microsoft.com/office/drawing/2014/main" id="{EBD2C38E-BE94-47D7-8D46-17CB01B6189D}"/>
              </a:ext>
            </a:extLst>
          </p:cNvPr>
          <p:cNvSpPr/>
          <p:nvPr/>
        </p:nvSpPr>
        <p:spPr>
          <a:xfrm rot="2898672">
            <a:off x="8002646" y="2672778"/>
            <a:ext cx="1425394"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2">
            <a:extLst>
              <a:ext uri="{FF2B5EF4-FFF2-40B4-BE49-F238E27FC236}">
                <a16:creationId xmlns:a16="http://schemas.microsoft.com/office/drawing/2014/main" id="{9EC5600A-FF15-43B8-9B63-BA7B0C9F218F}"/>
              </a:ext>
            </a:extLst>
          </p:cNvPr>
          <p:cNvSpPr/>
          <p:nvPr/>
        </p:nvSpPr>
        <p:spPr>
          <a:xfrm rot="2898672">
            <a:off x="5733797" y="3129142"/>
            <a:ext cx="1844665"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3">
            <a:extLst>
              <a:ext uri="{FF2B5EF4-FFF2-40B4-BE49-F238E27FC236}">
                <a16:creationId xmlns:a16="http://schemas.microsoft.com/office/drawing/2014/main" id="{6D052433-0327-49E7-8E11-2FAB12726552}"/>
              </a:ext>
            </a:extLst>
          </p:cNvPr>
          <p:cNvSpPr/>
          <p:nvPr/>
        </p:nvSpPr>
        <p:spPr>
          <a:xfrm rot="19375329">
            <a:off x="10311524" y="2241962"/>
            <a:ext cx="1004337" cy="1032597"/>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A01E037-DF19-4755-B4D5-A45A28C38E75}"/>
              </a:ext>
            </a:extLst>
          </p:cNvPr>
          <p:cNvSpPr/>
          <p:nvPr/>
        </p:nvSpPr>
        <p:spPr>
          <a:xfrm>
            <a:off x="9610419" y="1275361"/>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A448F06-7A5C-45C6-A6AC-F3C281267909}"/>
              </a:ext>
            </a:extLst>
          </p:cNvPr>
          <p:cNvSpPr/>
          <p:nvPr/>
        </p:nvSpPr>
        <p:spPr>
          <a:xfrm>
            <a:off x="9652814" y="1350782"/>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8724D3-28E7-487B-894A-3539F5D44B98}"/>
              </a:ext>
            </a:extLst>
          </p:cNvPr>
          <p:cNvSpPr/>
          <p:nvPr/>
        </p:nvSpPr>
        <p:spPr>
          <a:xfrm>
            <a:off x="5538591" y="1573166"/>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30">
            <a:extLst>
              <a:ext uri="{FF2B5EF4-FFF2-40B4-BE49-F238E27FC236}">
                <a16:creationId xmlns:a16="http://schemas.microsoft.com/office/drawing/2014/main" id="{70967807-F9D6-4429-B16B-99BE8A9CDE50}"/>
              </a:ext>
            </a:extLst>
          </p:cNvPr>
          <p:cNvSpPr/>
          <p:nvPr/>
        </p:nvSpPr>
        <p:spPr>
          <a:xfrm rot="409110">
            <a:off x="5173863" y="2580467"/>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2407FEA-FDEA-7644-8306-DED629B544FB}"/>
              </a:ext>
            </a:extLst>
          </p:cNvPr>
          <p:cNvSpPr/>
          <p:nvPr/>
        </p:nvSpPr>
        <p:spPr>
          <a:xfrm rot="2898672">
            <a:off x="2391784" y="1791185"/>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9F1C8C8-DFE1-BD4D-8F81-AA80D3B0701C}"/>
              </a:ext>
            </a:extLst>
          </p:cNvPr>
          <p:cNvSpPr/>
          <p:nvPr/>
        </p:nvSpPr>
        <p:spPr>
          <a:xfrm rot="2898672">
            <a:off x="3212027" y="3192956"/>
            <a:ext cx="2302583"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67389727-329F-2B4B-B520-A4EF1279EB1A}"/>
              </a:ext>
            </a:extLst>
          </p:cNvPr>
          <p:cNvSpPr/>
          <p:nvPr/>
        </p:nvSpPr>
        <p:spPr>
          <a:xfrm rot="19375329">
            <a:off x="3794371" y="2823529"/>
            <a:ext cx="1004337" cy="828468"/>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34929F4-8EF6-B04E-9007-6E0E63B6DB22}"/>
              </a:ext>
            </a:extLst>
          </p:cNvPr>
          <p:cNvSpPr/>
          <p:nvPr/>
        </p:nvSpPr>
        <p:spPr>
          <a:xfrm>
            <a:off x="2981073" y="1744011"/>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2802AAF-DFB2-594E-980D-26D2D52DE596}"/>
              </a:ext>
            </a:extLst>
          </p:cNvPr>
          <p:cNvSpPr/>
          <p:nvPr/>
        </p:nvSpPr>
        <p:spPr>
          <a:xfrm rot="2898672">
            <a:off x="1133149" y="3489559"/>
            <a:ext cx="2115495"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9557FF-24D1-FD48-B132-44001386BA96}"/>
              </a:ext>
            </a:extLst>
          </p:cNvPr>
          <p:cNvSpPr/>
          <p:nvPr/>
        </p:nvSpPr>
        <p:spPr>
          <a:xfrm>
            <a:off x="1641685" y="3487540"/>
            <a:ext cx="1871388" cy="1871388"/>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0B29C7A-8B87-D246-B40E-03342880A205}"/>
              </a:ext>
            </a:extLst>
          </p:cNvPr>
          <p:cNvSpPr/>
          <p:nvPr/>
        </p:nvSpPr>
        <p:spPr>
          <a:xfrm rot="2898672">
            <a:off x="-474062" y="1255215"/>
            <a:ext cx="2106964" cy="3249162"/>
          </a:xfrm>
          <a:prstGeom prst="roundRect">
            <a:avLst>
              <a:gd name="adj" fmla="val 50000"/>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E45C017-7BC3-F94D-909A-1AAD7FF7AF8F}"/>
              </a:ext>
            </a:extLst>
          </p:cNvPr>
          <p:cNvSpPr/>
          <p:nvPr/>
        </p:nvSpPr>
        <p:spPr>
          <a:xfrm>
            <a:off x="164405" y="1421233"/>
            <a:ext cx="2125684" cy="2125684"/>
          </a:xfrm>
          <a:prstGeom prst="ellipse">
            <a:avLst/>
          </a:pr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C69861-CAB2-1640-9D9D-80DACB0DB722}"/>
              </a:ext>
            </a:extLst>
          </p:cNvPr>
          <p:cNvSpPr/>
          <p:nvPr/>
        </p:nvSpPr>
        <p:spPr>
          <a:xfrm>
            <a:off x="1680488" y="3519206"/>
            <a:ext cx="1797132" cy="1797132"/>
          </a:xfrm>
          <a:prstGeom prst="ellipse">
            <a:avLst/>
          </a:pr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DFCD8A5-A70C-A242-9A26-1DEEF807AF3C}"/>
              </a:ext>
            </a:extLst>
          </p:cNvPr>
          <p:cNvSpPr/>
          <p:nvPr/>
        </p:nvSpPr>
        <p:spPr>
          <a:xfrm rot="19375329">
            <a:off x="1474749" y="2940284"/>
            <a:ext cx="1004337" cy="1157844"/>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F9A41A-65EB-3343-A774-4A96157362BA}"/>
              </a:ext>
            </a:extLst>
          </p:cNvPr>
          <p:cNvSpPr/>
          <p:nvPr/>
        </p:nvSpPr>
        <p:spPr>
          <a:xfrm>
            <a:off x="259409" y="1516237"/>
            <a:ext cx="1935676" cy="193567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8FF6DC-52E4-B84F-998B-D9BF2CFCF9FD}"/>
              </a:ext>
            </a:extLst>
          </p:cNvPr>
          <p:cNvSpPr/>
          <p:nvPr/>
        </p:nvSpPr>
        <p:spPr>
          <a:xfrm>
            <a:off x="508447" y="2030593"/>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1</a:t>
            </a:r>
          </a:p>
        </p:txBody>
      </p:sp>
      <p:cxnSp>
        <p:nvCxnSpPr>
          <p:cNvPr id="14" name="Straight Connector 13">
            <a:extLst>
              <a:ext uri="{FF2B5EF4-FFF2-40B4-BE49-F238E27FC236}">
                <a16:creationId xmlns:a16="http://schemas.microsoft.com/office/drawing/2014/main" id="{1AD9DE9B-7497-9C4E-8AFE-CAB3E74828E3}"/>
              </a:ext>
            </a:extLst>
          </p:cNvPr>
          <p:cNvCxnSpPr>
            <a:cxnSpLocks/>
          </p:cNvCxnSpPr>
          <p:nvPr/>
        </p:nvCxnSpPr>
        <p:spPr>
          <a:xfrm>
            <a:off x="810420" y="2111834"/>
            <a:ext cx="0" cy="629306"/>
          </a:xfrm>
          <a:prstGeom prst="line">
            <a:avLst/>
          </a:prstGeom>
          <a:ln>
            <a:solidFill>
              <a:srgbClr val="D72423"/>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0A3564E-EE8A-5F4D-874B-5B774079392F}"/>
              </a:ext>
            </a:extLst>
          </p:cNvPr>
          <p:cNvSpPr/>
          <p:nvPr/>
        </p:nvSpPr>
        <p:spPr>
          <a:xfrm>
            <a:off x="751013" y="2031807"/>
            <a:ext cx="1012598" cy="258815"/>
          </a:xfrm>
          <a:prstGeom prst="rect">
            <a:avLst/>
          </a:prstGeom>
          <a:noFill/>
        </p:spPr>
        <p:txBody>
          <a:bodyPr wrap="square" lIns="42953" tIns="21476" rIns="42953" bIns="21476">
            <a:spAutoFit/>
          </a:bodyPr>
          <a:lstStyle/>
          <a:p>
            <a:pPr algn="ctr" defTabSz="214761"/>
            <a:r>
              <a:rPr lang="en-US" sz="1400" b="1" dirty="0">
                <a:ln w="0"/>
                <a:solidFill>
                  <a:schemeClr val="tx1">
                    <a:lumMod val="65000"/>
                    <a:lumOff val="35000"/>
                  </a:schemeClr>
                </a:solidFill>
                <a:latin typeface="Calibri" panose="020F0502020204030204"/>
              </a:rPr>
              <a:t>UNIX Intro</a:t>
            </a:r>
          </a:p>
        </p:txBody>
      </p:sp>
      <p:sp>
        <p:nvSpPr>
          <p:cNvPr id="17" name="Rectangle 16">
            <a:extLst>
              <a:ext uri="{FF2B5EF4-FFF2-40B4-BE49-F238E27FC236}">
                <a16:creationId xmlns:a16="http://schemas.microsoft.com/office/drawing/2014/main" id="{E9749896-3315-6D4E-BD90-73AB4BBB4A4F}"/>
              </a:ext>
            </a:extLst>
          </p:cNvPr>
          <p:cNvSpPr/>
          <p:nvPr/>
        </p:nvSpPr>
        <p:spPr>
          <a:xfrm>
            <a:off x="684081" y="2218799"/>
            <a:ext cx="1389129" cy="782035"/>
          </a:xfrm>
          <a:prstGeom prst="rect">
            <a:avLst/>
          </a:prstGeom>
          <a:noFill/>
        </p:spPr>
        <p:txBody>
          <a:bodyPr wrap="square" lIns="42953" tIns="21476" rIns="42953" bIns="21476">
            <a:spAutoFit/>
          </a:bodyPr>
          <a:lstStyle/>
          <a:p>
            <a:pPr defTabSz="214761"/>
            <a:r>
              <a:rPr lang="en-US" sz="1200" dirty="0">
                <a:ln w="0"/>
                <a:solidFill>
                  <a:schemeClr val="tx1">
                    <a:lumMod val="65000"/>
                    <a:lumOff val="35000"/>
                  </a:schemeClr>
                </a:solidFill>
              </a:rPr>
              <a:t>       The UNIX OS</a:t>
            </a:r>
          </a:p>
          <a:p>
            <a:pPr defTabSz="214761"/>
            <a:r>
              <a:rPr lang="en-US" sz="1200" dirty="0">
                <a:ln w="0"/>
                <a:solidFill>
                  <a:schemeClr val="tx1">
                    <a:lumMod val="65000"/>
                    <a:lumOff val="35000"/>
                  </a:schemeClr>
                </a:solidFill>
              </a:rPr>
              <a:t>       The Linux OS                       </a:t>
            </a:r>
          </a:p>
          <a:p>
            <a:pPr defTabSz="214761"/>
            <a:r>
              <a:rPr lang="en-US" sz="1200" dirty="0">
                <a:ln w="0"/>
                <a:solidFill>
                  <a:schemeClr val="tx1">
                    <a:lumMod val="65000"/>
                    <a:lumOff val="35000"/>
                  </a:schemeClr>
                </a:solidFill>
              </a:rPr>
              <a:t>       Features of Unix</a:t>
            </a:r>
          </a:p>
          <a:p>
            <a:pPr algn="ctr" defTabSz="214761"/>
            <a:endParaRPr lang="en-US" sz="1200" dirty="0">
              <a:ln w="0"/>
              <a:solidFill>
                <a:schemeClr val="tx1">
                  <a:lumMod val="65000"/>
                  <a:lumOff val="35000"/>
                </a:schemeClr>
              </a:solidFill>
              <a:latin typeface="Calibri" panose="020F0502020204030204"/>
            </a:endParaRPr>
          </a:p>
        </p:txBody>
      </p:sp>
      <p:sp>
        <p:nvSpPr>
          <p:cNvPr id="18" name="Oval 17">
            <a:extLst>
              <a:ext uri="{FF2B5EF4-FFF2-40B4-BE49-F238E27FC236}">
                <a16:creationId xmlns:a16="http://schemas.microsoft.com/office/drawing/2014/main" id="{298F5462-C3A9-B749-9070-7F11330145FB}"/>
              </a:ext>
            </a:extLst>
          </p:cNvPr>
          <p:cNvSpPr/>
          <p:nvPr/>
        </p:nvSpPr>
        <p:spPr>
          <a:xfrm>
            <a:off x="1750730" y="3588480"/>
            <a:ext cx="1660072" cy="166007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48B39D-0BF5-EA4F-89C1-D5E8B27D47AA}"/>
              </a:ext>
            </a:extLst>
          </p:cNvPr>
          <p:cNvSpPr/>
          <p:nvPr/>
        </p:nvSpPr>
        <p:spPr>
          <a:xfrm>
            <a:off x="1867901" y="3965034"/>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2</a:t>
            </a:r>
          </a:p>
        </p:txBody>
      </p:sp>
      <p:cxnSp>
        <p:nvCxnSpPr>
          <p:cNvPr id="20" name="Straight Connector 19">
            <a:extLst>
              <a:ext uri="{FF2B5EF4-FFF2-40B4-BE49-F238E27FC236}">
                <a16:creationId xmlns:a16="http://schemas.microsoft.com/office/drawing/2014/main" id="{34D05972-A284-EF4E-8EC0-81525AA2E8C8}"/>
              </a:ext>
            </a:extLst>
          </p:cNvPr>
          <p:cNvCxnSpPr>
            <a:cxnSpLocks/>
          </p:cNvCxnSpPr>
          <p:nvPr/>
        </p:nvCxnSpPr>
        <p:spPr>
          <a:xfrm>
            <a:off x="2223316" y="4046275"/>
            <a:ext cx="0" cy="629306"/>
          </a:xfrm>
          <a:prstGeom prst="line">
            <a:avLst/>
          </a:prstGeom>
          <a:ln>
            <a:solidFill>
              <a:srgbClr val="D72423"/>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46ADD1-373C-0A46-985B-91773A418DFF}"/>
              </a:ext>
            </a:extLst>
          </p:cNvPr>
          <p:cNvSpPr/>
          <p:nvPr/>
        </p:nvSpPr>
        <p:spPr>
          <a:xfrm>
            <a:off x="2163908" y="3933495"/>
            <a:ext cx="1242935"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Unix Commands</a:t>
            </a:r>
          </a:p>
        </p:txBody>
      </p:sp>
      <p:sp>
        <p:nvSpPr>
          <p:cNvPr id="23" name="Rectangle 22">
            <a:extLst>
              <a:ext uri="{FF2B5EF4-FFF2-40B4-BE49-F238E27FC236}">
                <a16:creationId xmlns:a16="http://schemas.microsoft.com/office/drawing/2014/main" id="{50539542-3DAF-A447-9D72-D3470783A038}"/>
              </a:ext>
            </a:extLst>
          </p:cNvPr>
          <p:cNvSpPr/>
          <p:nvPr/>
        </p:nvSpPr>
        <p:spPr>
          <a:xfrm>
            <a:off x="2096977" y="4153240"/>
            <a:ext cx="1157627" cy="905146"/>
          </a:xfrm>
          <a:prstGeom prst="rect">
            <a:avLst/>
          </a:prstGeom>
          <a:noFill/>
        </p:spPr>
        <p:txBody>
          <a:bodyPr wrap="square" lIns="42953" tIns="21476" rIns="42953" bIns="21476">
            <a:spAutoFit/>
          </a:bodyPr>
          <a:lstStyle/>
          <a:p>
            <a:pPr defTabSz="214761"/>
            <a:r>
              <a:rPr lang="en-US" sz="800" dirty="0">
                <a:ln w="0"/>
                <a:solidFill>
                  <a:schemeClr val="tx1">
                    <a:lumMod val="65000"/>
                    <a:lumOff val="35000"/>
                  </a:schemeClr>
                </a:solidFill>
                <a:latin typeface="Calibri" panose="020F0502020204030204"/>
              </a:rPr>
              <a:t>        </a:t>
            </a:r>
            <a:r>
              <a:rPr lang="en-US" sz="1000" dirty="0">
                <a:ln w="0"/>
                <a:solidFill>
                  <a:schemeClr val="tx1">
                    <a:lumMod val="65000"/>
                    <a:lumOff val="35000"/>
                  </a:schemeClr>
                </a:solidFill>
                <a:latin typeface="Calibri" panose="020F0502020204030204"/>
              </a:rPr>
              <a:t>command basics</a:t>
            </a:r>
          </a:p>
          <a:p>
            <a:pPr defTabSz="214761"/>
            <a:r>
              <a:rPr lang="en-US" sz="1000" dirty="0">
                <a:ln w="0"/>
                <a:solidFill>
                  <a:schemeClr val="tx1">
                    <a:lumMod val="65000"/>
                    <a:lumOff val="35000"/>
                  </a:schemeClr>
                </a:solidFill>
                <a:latin typeface="Calibri" panose="020F0502020204030204"/>
              </a:rPr>
              <a:t>       man</a:t>
            </a:r>
          </a:p>
          <a:p>
            <a:pPr defTabSz="214761"/>
            <a:r>
              <a:rPr lang="en-US" sz="1000" dirty="0">
                <a:ln w="0"/>
                <a:solidFill>
                  <a:schemeClr val="tx1">
                    <a:lumMod val="65000"/>
                    <a:lumOff val="35000"/>
                  </a:schemeClr>
                </a:solidFill>
                <a:latin typeface="Calibri" panose="020F0502020204030204"/>
              </a:rPr>
              <a:t>       echo</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printf</a:t>
            </a:r>
            <a:r>
              <a:rPr lang="en-US" sz="1000" dirty="0">
                <a:ln w="0"/>
                <a:solidFill>
                  <a:schemeClr val="tx1">
                    <a:lumMod val="65000"/>
                    <a:lumOff val="35000"/>
                  </a:schemeClr>
                </a:solidFill>
                <a:latin typeface="Calibri" panose="020F0502020204030204"/>
              </a:rPr>
              <a:t> …</a:t>
            </a:r>
          </a:p>
          <a:p>
            <a:pPr defTabSz="214761"/>
            <a:endParaRPr lang="en-US" sz="800" dirty="0">
              <a:ln w="0"/>
              <a:solidFill>
                <a:schemeClr val="tx1">
                  <a:lumMod val="65000"/>
                  <a:lumOff val="35000"/>
                </a:schemeClr>
              </a:solidFill>
              <a:latin typeface="Calibri" panose="020F0502020204030204"/>
            </a:endParaRPr>
          </a:p>
          <a:p>
            <a:pPr defTabSz="214761"/>
            <a:r>
              <a:rPr lang="en-US" sz="800" dirty="0">
                <a:ln w="0"/>
                <a:solidFill>
                  <a:schemeClr val="tx1">
                    <a:lumMod val="65000"/>
                    <a:lumOff val="35000"/>
                  </a:schemeClr>
                </a:solidFill>
                <a:latin typeface="Calibri" panose="020F0502020204030204"/>
              </a:rPr>
              <a:t>      </a:t>
            </a:r>
          </a:p>
        </p:txBody>
      </p:sp>
      <p:sp>
        <p:nvSpPr>
          <p:cNvPr id="24" name="Oval 23">
            <a:extLst>
              <a:ext uri="{FF2B5EF4-FFF2-40B4-BE49-F238E27FC236}">
                <a16:creationId xmlns:a16="http://schemas.microsoft.com/office/drawing/2014/main" id="{70FB3B06-EDEC-BD4F-BCC9-55B2EC7BE5AA}"/>
              </a:ext>
            </a:extLst>
          </p:cNvPr>
          <p:cNvSpPr/>
          <p:nvPr/>
        </p:nvSpPr>
        <p:spPr>
          <a:xfrm>
            <a:off x="3025377" y="1795307"/>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BD2CCEF-3FAC-FE45-9626-35A8487D60E9}"/>
              </a:ext>
            </a:extLst>
          </p:cNvPr>
          <p:cNvSpPr/>
          <p:nvPr/>
        </p:nvSpPr>
        <p:spPr>
          <a:xfrm>
            <a:off x="3074622" y="1837471"/>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FE8A876-3A09-BE45-B1AA-22938E1D4BC0}"/>
              </a:ext>
            </a:extLst>
          </p:cNvPr>
          <p:cNvSpPr/>
          <p:nvPr/>
        </p:nvSpPr>
        <p:spPr>
          <a:xfrm>
            <a:off x="3051428" y="2102978"/>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3</a:t>
            </a:r>
          </a:p>
        </p:txBody>
      </p:sp>
      <p:cxnSp>
        <p:nvCxnSpPr>
          <p:cNvPr id="27" name="Straight Connector 26">
            <a:extLst>
              <a:ext uri="{FF2B5EF4-FFF2-40B4-BE49-F238E27FC236}">
                <a16:creationId xmlns:a16="http://schemas.microsoft.com/office/drawing/2014/main" id="{50E7BCAF-02DC-1246-8914-85D31CE139D9}"/>
              </a:ext>
            </a:extLst>
          </p:cNvPr>
          <p:cNvCxnSpPr>
            <a:cxnSpLocks/>
          </p:cNvCxnSpPr>
          <p:nvPr/>
        </p:nvCxnSpPr>
        <p:spPr>
          <a:xfrm>
            <a:off x="3406843" y="2184219"/>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1537700-ED60-B349-8547-0AFBB5A607FE}"/>
              </a:ext>
            </a:extLst>
          </p:cNvPr>
          <p:cNvSpPr/>
          <p:nvPr/>
        </p:nvSpPr>
        <p:spPr>
          <a:xfrm>
            <a:off x="3371185" y="2104192"/>
            <a:ext cx="1117405" cy="212649"/>
          </a:xfrm>
          <a:prstGeom prst="rect">
            <a:avLst/>
          </a:prstGeom>
          <a:noFill/>
        </p:spPr>
        <p:txBody>
          <a:bodyPr wrap="square" lIns="42953" tIns="21476" rIns="42953" bIns="21476">
            <a:spAutoFit/>
          </a:bodyPr>
          <a:lstStyle/>
          <a:p>
            <a:pPr algn="ctr" defTabSz="214761"/>
            <a:r>
              <a:rPr lang="en-US" sz="1100" b="1" dirty="0">
                <a:ln w="0"/>
                <a:solidFill>
                  <a:schemeClr val="tx1">
                    <a:lumMod val="65000"/>
                    <a:lumOff val="35000"/>
                  </a:schemeClr>
                </a:solidFill>
                <a:latin typeface="Calibri" panose="020F0502020204030204"/>
              </a:rPr>
              <a:t>Unix File System</a:t>
            </a:r>
          </a:p>
        </p:txBody>
      </p:sp>
      <p:sp>
        <p:nvSpPr>
          <p:cNvPr id="30" name="Rectangle 29">
            <a:extLst>
              <a:ext uri="{FF2B5EF4-FFF2-40B4-BE49-F238E27FC236}">
                <a16:creationId xmlns:a16="http://schemas.microsoft.com/office/drawing/2014/main" id="{48016B88-2BA3-F14D-97F2-5A1844B81888}"/>
              </a:ext>
            </a:extLst>
          </p:cNvPr>
          <p:cNvSpPr/>
          <p:nvPr/>
        </p:nvSpPr>
        <p:spPr>
          <a:xfrm>
            <a:off x="3280504" y="2291184"/>
            <a:ext cx="1157627" cy="658925"/>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The file</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pwd</a:t>
            </a:r>
            <a:r>
              <a:rPr lang="en-US" sz="1000" dirty="0">
                <a:ln w="0"/>
                <a:solidFill>
                  <a:schemeClr val="tx1">
                    <a:lumMod val="65000"/>
                    <a:lumOff val="35000"/>
                  </a:schemeClr>
                </a:solidFill>
                <a:latin typeface="Calibri" panose="020F0502020204030204"/>
              </a:rPr>
              <a:t> and cd</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mkdir</a:t>
            </a:r>
            <a:endParaRPr lang="en-US" sz="1000" dirty="0">
              <a:ln w="0"/>
              <a:solidFill>
                <a:schemeClr val="tx1">
                  <a:lumMod val="65000"/>
                  <a:lumOff val="35000"/>
                </a:schemeClr>
              </a:solidFill>
              <a:latin typeface="Calibri" panose="020F0502020204030204"/>
            </a:endParaRPr>
          </a:p>
          <a:p>
            <a:pPr defTabSz="214761"/>
            <a:r>
              <a:rPr lang="en-US" sz="1000" dirty="0">
                <a:ln w="0"/>
                <a:solidFill>
                  <a:schemeClr val="tx1">
                    <a:lumMod val="65000"/>
                    <a:lumOff val="35000"/>
                  </a:schemeClr>
                </a:solidFill>
                <a:latin typeface="Calibri" panose="020F0502020204030204"/>
              </a:rPr>
              <a:t>     ls  and cp ..</a:t>
            </a:r>
          </a:p>
        </p:txBody>
      </p:sp>
      <p:sp>
        <p:nvSpPr>
          <p:cNvPr id="31" name="Freeform 30">
            <a:extLst>
              <a:ext uri="{FF2B5EF4-FFF2-40B4-BE49-F238E27FC236}">
                <a16:creationId xmlns:a16="http://schemas.microsoft.com/office/drawing/2014/main" id="{E5DABAE7-2D29-B044-BAD3-20C12A29CCA1}"/>
              </a:ext>
            </a:extLst>
          </p:cNvPr>
          <p:cNvSpPr/>
          <p:nvPr/>
        </p:nvSpPr>
        <p:spPr>
          <a:xfrm>
            <a:off x="2734433" y="2877274"/>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5E9B1F1-4F8C-4848-B99D-2E193746D08C}"/>
              </a:ext>
            </a:extLst>
          </p:cNvPr>
          <p:cNvSpPr/>
          <p:nvPr/>
        </p:nvSpPr>
        <p:spPr>
          <a:xfrm>
            <a:off x="4019045" y="3115905"/>
            <a:ext cx="1796831" cy="1741037"/>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F85CB6E-0DD0-6F4E-9FEC-B31523328CC4}"/>
              </a:ext>
            </a:extLst>
          </p:cNvPr>
          <p:cNvSpPr/>
          <p:nvPr/>
        </p:nvSpPr>
        <p:spPr>
          <a:xfrm>
            <a:off x="4117012" y="3213301"/>
            <a:ext cx="1630014" cy="153368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FD83176-B9CF-AE4F-99C9-1497886AE500}"/>
              </a:ext>
            </a:extLst>
          </p:cNvPr>
          <p:cNvSpPr/>
          <p:nvPr/>
        </p:nvSpPr>
        <p:spPr>
          <a:xfrm>
            <a:off x="4236905" y="3705633"/>
            <a:ext cx="428123" cy="734877"/>
          </a:xfrm>
          <a:prstGeom prst="rect">
            <a:avLst/>
          </a:prstGeom>
          <a:noFill/>
        </p:spPr>
        <p:txBody>
          <a:bodyPr wrap="squar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4</a:t>
            </a:r>
          </a:p>
        </p:txBody>
      </p:sp>
      <p:cxnSp>
        <p:nvCxnSpPr>
          <p:cNvPr id="35" name="Straight Connector 34">
            <a:extLst>
              <a:ext uri="{FF2B5EF4-FFF2-40B4-BE49-F238E27FC236}">
                <a16:creationId xmlns:a16="http://schemas.microsoft.com/office/drawing/2014/main" id="{4D58B633-591F-204B-81EA-164DF48C8B6C}"/>
              </a:ext>
            </a:extLst>
          </p:cNvPr>
          <p:cNvCxnSpPr>
            <a:cxnSpLocks/>
          </p:cNvCxnSpPr>
          <p:nvPr/>
        </p:nvCxnSpPr>
        <p:spPr>
          <a:xfrm>
            <a:off x="4635570" y="3780999"/>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A9EBF3D-E976-DA42-84E8-D645EB70B643}"/>
              </a:ext>
            </a:extLst>
          </p:cNvPr>
          <p:cNvSpPr/>
          <p:nvPr/>
        </p:nvSpPr>
        <p:spPr>
          <a:xfrm>
            <a:off x="4576162" y="3721150"/>
            <a:ext cx="1186396"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   Vi/Vim editors</a:t>
            </a:r>
          </a:p>
        </p:txBody>
      </p:sp>
      <p:sp>
        <p:nvSpPr>
          <p:cNvPr id="38" name="Rectangle 37">
            <a:extLst>
              <a:ext uri="{FF2B5EF4-FFF2-40B4-BE49-F238E27FC236}">
                <a16:creationId xmlns:a16="http://schemas.microsoft.com/office/drawing/2014/main" id="{E5C4765B-947B-AC4A-963D-5B133E851311}"/>
              </a:ext>
            </a:extLst>
          </p:cNvPr>
          <p:cNvSpPr/>
          <p:nvPr/>
        </p:nvSpPr>
        <p:spPr>
          <a:xfrm>
            <a:off x="4509231" y="3887964"/>
            <a:ext cx="1200404" cy="505036"/>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Input mode</a:t>
            </a:r>
          </a:p>
          <a:p>
            <a:pPr defTabSz="214761"/>
            <a:r>
              <a:rPr lang="en-US" sz="1000" dirty="0">
                <a:ln w="0"/>
                <a:solidFill>
                  <a:schemeClr val="tx1">
                    <a:lumMod val="65000"/>
                    <a:lumOff val="35000"/>
                  </a:schemeClr>
                </a:solidFill>
                <a:latin typeface="Calibri" panose="020F0502020204030204"/>
              </a:rPr>
              <a:t>       Saving text</a:t>
            </a:r>
          </a:p>
          <a:p>
            <a:pPr defTabSz="214761"/>
            <a:r>
              <a:rPr lang="en-US" sz="1000" dirty="0">
                <a:ln w="0"/>
                <a:solidFill>
                  <a:schemeClr val="tx1">
                    <a:lumMod val="65000"/>
                    <a:lumOff val="35000"/>
                  </a:schemeClr>
                </a:solidFill>
                <a:latin typeface="Calibri" panose="020F0502020204030204"/>
              </a:rPr>
              <a:t>       Aborting…</a:t>
            </a:r>
          </a:p>
        </p:txBody>
      </p:sp>
      <p:sp>
        <p:nvSpPr>
          <p:cNvPr id="39" name="TextBox 38">
            <a:extLst>
              <a:ext uri="{FF2B5EF4-FFF2-40B4-BE49-F238E27FC236}">
                <a16:creationId xmlns:a16="http://schemas.microsoft.com/office/drawing/2014/main" id="{5D1CFBA3-CD7B-4D4E-AABF-06BA2CD7A5DA}"/>
              </a:ext>
            </a:extLst>
          </p:cNvPr>
          <p:cNvSpPr txBox="1"/>
          <p:nvPr/>
        </p:nvSpPr>
        <p:spPr>
          <a:xfrm>
            <a:off x="3819831" y="436913"/>
            <a:ext cx="4298018" cy="428900"/>
          </a:xfrm>
          <a:prstGeom prst="rect">
            <a:avLst/>
          </a:prstGeom>
          <a:noFill/>
        </p:spPr>
        <p:txBody>
          <a:bodyPr wrap="square" rtlCol="0">
            <a:spAutoFit/>
          </a:bodyPr>
          <a:lstStyle/>
          <a:p>
            <a:pPr algn="ctr" defTabSz="595265">
              <a:defRPr/>
            </a:pPr>
            <a:r>
              <a:rPr lang="en-US" sz="2187" b="1" dirty="0">
                <a:solidFill>
                  <a:srgbClr val="DF2526"/>
                </a:solidFill>
                <a:latin typeface="Century Gothic" panose="020B0502020202020204" pitchFamily="34" charset="0"/>
                <a:ea typeface="Microsoft JhengHei UI Light" panose="020B0304030504040204" pitchFamily="34" charset="-120"/>
              </a:rPr>
              <a:t>UNIX </a:t>
            </a:r>
            <a:r>
              <a:rPr lang="en-US" sz="2187" b="1" dirty="0">
                <a:solidFill>
                  <a:srgbClr val="FFC000"/>
                </a:solidFill>
                <a:latin typeface="Century Gothic" panose="020B0502020202020204" pitchFamily="34" charset="0"/>
                <a:ea typeface="Microsoft JhengHei UI Light" panose="020B0304030504040204" pitchFamily="34" charset="-120"/>
              </a:rPr>
              <a:t>-</a:t>
            </a:r>
            <a:r>
              <a:rPr lang="en-US" sz="2187" b="1"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sz="2187" b="1" dirty="0">
                <a:solidFill>
                  <a:srgbClr val="9BBD27"/>
                </a:solidFill>
                <a:latin typeface="Century Gothic" panose="020B0502020202020204" pitchFamily="34" charset="0"/>
                <a:ea typeface="Microsoft JhengHei UI Light" panose="020B0304030504040204" pitchFamily="34" charset="-120"/>
              </a:rPr>
              <a:t>Fundamentals</a:t>
            </a:r>
          </a:p>
        </p:txBody>
      </p:sp>
      <p:sp>
        <p:nvSpPr>
          <p:cNvPr id="41" name="Freeform 3">
            <a:extLst>
              <a:ext uri="{FF2B5EF4-FFF2-40B4-BE49-F238E27FC236}">
                <a16:creationId xmlns:a16="http://schemas.microsoft.com/office/drawing/2014/main" id="{BEA61CA5-C421-4E41-91F2-BD171F014CCB}"/>
              </a:ext>
            </a:extLst>
          </p:cNvPr>
          <p:cNvSpPr/>
          <p:nvPr/>
        </p:nvSpPr>
        <p:spPr>
          <a:xfrm rot="20099804">
            <a:off x="6226054" y="2711407"/>
            <a:ext cx="1004337" cy="828468"/>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94ECF1F-FEC8-4BB3-BE2C-DCD2853A3779}"/>
              </a:ext>
            </a:extLst>
          </p:cNvPr>
          <p:cNvSpPr/>
          <p:nvPr/>
        </p:nvSpPr>
        <p:spPr>
          <a:xfrm>
            <a:off x="5591284" y="1616073"/>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6B8A196-D840-4F97-9411-C6CB6551E8D4}"/>
              </a:ext>
            </a:extLst>
          </p:cNvPr>
          <p:cNvSpPr/>
          <p:nvPr/>
        </p:nvSpPr>
        <p:spPr>
          <a:xfrm>
            <a:off x="5657307" y="1658237"/>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78F5EB5-800A-47D2-ADDD-06B2C3F0B6F7}"/>
              </a:ext>
            </a:extLst>
          </p:cNvPr>
          <p:cNvSpPr/>
          <p:nvPr/>
        </p:nvSpPr>
        <p:spPr>
          <a:xfrm>
            <a:off x="5650891" y="1923744"/>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5</a:t>
            </a:r>
          </a:p>
        </p:txBody>
      </p:sp>
      <p:cxnSp>
        <p:nvCxnSpPr>
          <p:cNvPr id="46" name="Straight Connector 45">
            <a:extLst>
              <a:ext uri="{FF2B5EF4-FFF2-40B4-BE49-F238E27FC236}">
                <a16:creationId xmlns:a16="http://schemas.microsoft.com/office/drawing/2014/main" id="{2788B9DB-3D18-40BB-89E8-E46B9D61AD77}"/>
              </a:ext>
            </a:extLst>
          </p:cNvPr>
          <p:cNvCxnSpPr>
            <a:cxnSpLocks/>
          </p:cNvCxnSpPr>
          <p:nvPr/>
        </p:nvCxnSpPr>
        <p:spPr>
          <a:xfrm>
            <a:off x="6006306" y="2004985"/>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D8CA585-0A89-4C28-A61D-18F1B2324D5A}"/>
              </a:ext>
            </a:extLst>
          </p:cNvPr>
          <p:cNvSpPr/>
          <p:nvPr/>
        </p:nvSpPr>
        <p:spPr>
          <a:xfrm>
            <a:off x="5946899" y="1924958"/>
            <a:ext cx="1012598" cy="258815"/>
          </a:xfrm>
          <a:prstGeom prst="rect">
            <a:avLst/>
          </a:prstGeom>
          <a:noFill/>
        </p:spPr>
        <p:txBody>
          <a:bodyPr wrap="square" lIns="42953" tIns="21476" rIns="42953" bIns="21476">
            <a:spAutoFit/>
          </a:bodyPr>
          <a:lstStyle/>
          <a:p>
            <a:pPr algn="ctr" defTabSz="214761"/>
            <a:r>
              <a:rPr lang="en-US" sz="1400" b="1" dirty="0">
                <a:ln w="0"/>
                <a:solidFill>
                  <a:schemeClr val="tx1">
                    <a:lumMod val="65000"/>
                    <a:lumOff val="35000"/>
                  </a:schemeClr>
                </a:solidFill>
                <a:latin typeface="Calibri" panose="020F0502020204030204"/>
              </a:rPr>
              <a:t>The shell</a:t>
            </a:r>
          </a:p>
        </p:txBody>
      </p:sp>
      <p:sp>
        <p:nvSpPr>
          <p:cNvPr id="48" name="Rectangle 47">
            <a:extLst>
              <a:ext uri="{FF2B5EF4-FFF2-40B4-BE49-F238E27FC236}">
                <a16:creationId xmlns:a16="http://schemas.microsoft.com/office/drawing/2014/main" id="{B5A31F0D-F5BC-4FC0-AE2D-5740AE56F30F}"/>
              </a:ext>
            </a:extLst>
          </p:cNvPr>
          <p:cNvSpPr/>
          <p:nvPr/>
        </p:nvSpPr>
        <p:spPr>
          <a:xfrm>
            <a:off x="5879967" y="2111950"/>
            <a:ext cx="1290972" cy="689702"/>
          </a:xfrm>
          <a:prstGeom prst="rect">
            <a:avLst/>
          </a:prstGeom>
          <a:noFill/>
        </p:spPr>
        <p:txBody>
          <a:bodyPr wrap="square" lIns="42953" tIns="21476" rIns="42953" bIns="21476">
            <a:spAutoFit/>
          </a:bodyPr>
          <a:lstStyle/>
          <a:p>
            <a:pPr defTabSz="214761"/>
            <a:r>
              <a:rPr lang="en-US" sz="1050" dirty="0">
                <a:ln w="0"/>
                <a:solidFill>
                  <a:schemeClr val="tx1">
                    <a:lumMod val="65000"/>
                    <a:lumOff val="35000"/>
                  </a:schemeClr>
                </a:solidFill>
                <a:latin typeface="Calibri" panose="020F0502020204030204"/>
              </a:rPr>
              <a:t>      Pattern matching</a:t>
            </a:r>
          </a:p>
          <a:p>
            <a:pPr defTabSz="214761"/>
            <a:r>
              <a:rPr lang="en-US" sz="1050" dirty="0">
                <a:ln w="0"/>
                <a:solidFill>
                  <a:schemeClr val="tx1">
                    <a:lumMod val="65000"/>
                    <a:lumOff val="35000"/>
                  </a:schemeClr>
                </a:solidFill>
                <a:latin typeface="Calibri" panose="020F0502020204030204"/>
              </a:rPr>
              <a:t>      Escaping</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Redirecting…</a:t>
            </a:r>
          </a:p>
          <a:p>
            <a:pPr defTabSz="214761"/>
            <a:r>
              <a:rPr lang="en-US" sz="1050" dirty="0">
                <a:ln w="0"/>
                <a:solidFill>
                  <a:schemeClr val="tx1">
                    <a:lumMod val="65000"/>
                    <a:lumOff val="35000"/>
                  </a:schemeClr>
                </a:solidFill>
                <a:latin typeface="Calibri" panose="020F0502020204030204"/>
              </a:rPr>
              <a:t>      </a:t>
            </a:r>
          </a:p>
        </p:txBody>
      </p:sp>
      <p:sp>
        <p:nvSpPr>
          <p:cNvPr id="50" name="Oval 49">
            <a:extLst>
              <a:ext uri="{FF2B5EF4-FFF2-40B4-BE49-F238E27FC236}">
                <a16:creationId xmlns:a16="http://schemas.microsoft.com/office/drawing/2014/main" id="{70279AB7-DC2F-43DD-88B4-E7BB18BECE5D}"/>
              </a:ext>
            </a:extLst>
          </p:cNvPr>
          <p:cNvSpPr/>
          <p:nvPr/>
        </p:nvSpPr>
        <p:spPr>
          <a:xfrm>
            <a:off x="6296827" y="3079283"/>
            <a:ext cx="1734602" cy="1645034"/>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F463CBF-E62A-42A7-9117-6073BA32B100}"/>
              </a:ext>
            </a:extLst>
          </p:cNvPr>
          <p:cNvSpPr/>
          <p:nvPr/>
        </p:nvSpPr>
        <p:spPr>
          <a:xfrm>
            <a:off x="6390087" y="3165976"/>
            <a:ext cx="1561323" cy="144406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7738CAF-8E75-45D2-B438-40C9956DA57E}"/>
              </a:ext>
            </a:extLst>
          </p:cNvPr>
          <p:cNvSpPr/>
          <p:nvPr/>
        </p:nvSpPr>
        <p:spPr>
          <a:xfrm>
            <a:off x="6593087" y="3635456"/>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6</a:t>
            </a:r>
          </a:p>
        </p:txBody>
      </p:sp>
      <p:cxnSp>
        <p:nvCxnSpPr>
          <p:cNvPr id="53" name="Straight Connector 52">
            <a:extLst>
              <a:ext uri="{FF2B5EF4-FFF2-40B4-BE49-F238E27FC236}">
                <a16:creationId xmlns:a16="http://schemas.microsoft.com/office/drawing/2014/main" id="{1D817F9D-A6BB-4380-BCF6-59904F1E2018}"/>
              </a:ext>
            </a:extLst>
          </p:cNvPr>
          <p:cNvCxnSpPr>
            <a:cxnSpLocks/>
          </p:cNvCxnSpPr>
          <p:nvPr/>
        </p:nvCxnSpPr>
        <p:spPr>
          <a:xfrm>
            <a:off x="6991752" y="3710822"/>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25A3080-ACC1-4BB3-AD52-A433B413746C}"/>
              </a:ext>
            </a:extLst>
          </p:cNvPr>
          <p:cNvSpPr/>
          <p:nvPr/>
        </p:nvSpPr>
        <p:spPr>
          <a:xfrm>
            <a:off x="6983145" y="3630795"/>
            <a:ext cx="1012598"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The Processes</a:t>
            </a:r>
          </a:p>
        </p:txBody>
      </p:sp>
      <p:sp>
        <p:nvSpPr>
          <p:cNvPr id="55" name="Rectangle 54">
            <a:extLst>
              <a:ext uri="{FF2B5EF4-FFF2-40B4-BE49-F238E27FC236}">
                <a16:creationId xmlns:a16="http://schemas.microsoft.com/office/drawing/2014/main" id="{90C935AE-1E5E-409D-B5EC-3861C40ED1AC}"/>
              </a:ext>
            </a:extLst>
          </p:cNvPr>
          <p:cNvSpPr/>
          <p:nvPr/>
        </p:nvSpPr>
        <p:spPr>
          <a:xfrm>
            <a:off x="6827313" y="3817787"/>
            <a:ext cx="1157627" cy="551203"/>
          </a:xfrm>
          <a:prstGeom prst="rect">
            <a:avLst/>
          </a:prstGeom>
          <a:noFill/>
        </p:spPr>
        <p:txBody>
          <a:bodyPr wrap="square" lIns="42953" tIns="21476" rIns="42953" bIns="21476">
            <a:spAutoFit/>
          </a:bodyPr>
          <a:lstStyle/>
          <a:p>
            <a:pPr defTabSz="214761"/>
            <a:r>
              <a:rPr lang="en-US" sz="1100" dirty="0">
                <a:ln w="0"/>
                <a:solidFill>
                  <a:schemeClr val="tx1">
                    <a:lumMod val="65000"/>
                    <a:lumOff val="35000"/>
                  </a:schemeClr>
                </a:solidFill>
                <a:latin typeface="Calibri" panose="020F0502020204030204"/>
              </a:rPr>
              <a:t>      </a:t>
            </a:r>
            <a:r>
              <a:rPr lang="en-US" sz="1100" dirty="0" err="1">
                <a:ln w="0"/>
                <a:solidFill>
                  <a:schemeClr val="tx1">
                    <a:lumMod val="65000"/>
                    <a:lumOff val="35000"/>
                  </a:schemeClr>
                </a:solidFill>
                <a:latin typeface="Calibri" panose="020F0502020204030204"/>
              </a:rPr>
              <a:t>ps</a:t>
            </a:r>
            <a:br>
              <a:rPr lang="en-US" sz="1100" dirty="0">
                <a:ln w="0"/>
                <a:solidFill>
                  <a:schemeClr val="tx1">
                    <a:lumMod val="65000"/>
                    <a:lumOff val="35000"/>
                  </a:schemeClr>
                </a:solidFill>
                <a:latin typeface="Calibri" panose="020F0502020204030204"/>
              </a:rPr>
            </a:br>
            <a:r>
              <a:rPr lang="en-US" sz="1100" dirty="0">
                <a:ln w="0"/>
                <a:solidFill>
                  <a:schemeClr val="tx1">
                    <a:lumMod val="65000"/>
                    <a:lumOff val="35000"/>
                  </a:schemeClr>
                </a:solidFill>
                <a:latin typeface="Calibri" panose="020F0502020204030204"/>
              </a:rPr>
              <a:t>      </a:t>
            </a:r>
            <a:r>
              <a:rPr lang="en-US" sz="1100" dirty="0" err="1">
                <a:ln w="0"/>
                <a:solidFill>
                  <a:schemeClr val="tx1">
                    <a:lumMod val="65000"/>
                    <a:lumOff val="35000"/>
                  </a:schemeClr>
                </a:solidFill>
                <a:latin typeface="Calibri" panose="020F0502020204030204"/>
              </a:rPr>
              <a:t>nohup</a:t>
            </a:r>
            <a:br>
              <a:rPr lang="en-US" sz="1100" dirty="0">
                <a:ln w="0"/>
                <a:solidFill>
                  <a:schemeClr val="tx1">
                    <a:lumMod val="65000"/>
                    <a:lumOff val="35000"/>
                  </a:schemeClr>
                </a:solidFill>
                <a:latin typeface="Calibri" panose="020F0502020204030204"/>
              </a:rPr>
            </a:br>
            <a:r>
              <a:rPr lang="en-US" sz="1100" dirty="0">
                <a:ln w="0"/>
                <a:solidFill>
                  <a:schemeClr val="tx1">
                    <a:lumMod val="65000"/>
                    <a:lumOff val="35000"/>
                  </a:schemeClr>
                </a:solidFill>
                <a:latin typeface="Calibri" panose="020F0502020204030204"/>
              </a:rPr>
              <a:t>       at and batch</a:t>
            </a:r>
          </a:p>
        </p:txBody>
      </p:sp>
      <p:sp>
        <p:nvSpPr>
          <p:cNvPr id="56" name="Oval 55">
            <a:extLst>
              <a:ext uri="{FF2B5EF4-FFF2-40B4-BE49-F238E27FC236}">
                <a16:creationId xmlns:a16="http://schemas.microsoft.com/office/drawing/2014/main" id="{307096D0-8600-42FD-ACB4-7F2069D7850A}"/>
              </a:ext>
            </a:extLst>
          </p:cNvPr>
          <p:cNvSpPr/>
          <p:nvPr/>
        </p:nvSpPr>
        <p:spPr>
          <a:xfrm>
            <a:off x="7494182" y="1399192"/>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30">
            <a:extLst>
              <a:ext uri="{FF2B5EF4-FFF2-40B4-BE49-F238E27FC236}">
                <a16:creationId xmlns:a16="http://schemas.microsoft.com/office/drawing/2014/main" id="{B99097DC-673F-470C-A360-27276274C695}"/>
              </a:ext>
            </a:extLst>
          </p:cNvPr>
          <p:cNvSpPr/>
          <p:nvPr/>
        </p:nvSpPr>
        <p:spPr>
          <a:xfrm>
            <a:off x="7272709" y="2440176"/>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3">
            <a:extLst>
              <a:ext uri="{FF2B5EF4-FFF2-40B4-BE49-F238E27FC236}">
                <a16:creationId xmlns:a16="http://schemas.microsoft.com/office/drawing/2014/main" id="{4122EDB9-3A65-40A6-A36A-DE1E3A72CE80}"/>
              </a:ext>
            </a:extLst>
          </p:cNvPr>
          <p:cNvSpPr/>
          <p:nvPr/>
        </p:nvSpPr>
        <p:spPr>
          <a:xfrm rot="19375329">
            <a:off x="8141598" y="2351661"/>
            <a:ext cx="1004337" cy="1100459"/>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36FE5AF-DA64-4068-A256-01FE45BBAAFC}"/>
              </a:ext>
            </a:extLst>
          </p:cNvPr>
          <p:cNvSpPr/>
          <p:nvPr/>
        </p:nvSpPr>
        <p:spPr>
          <a:xfrm>
            <a:off x="7538486" y="1450488"/>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01623C3-30B3-4555-BF56-B8FC3E2337CA}"/>
              </a:ext>
            </a:extLst>
          </p:cNvPr>
          <p:cNvSpPr/>
          <p:nvPr/>
        </p:nvSpPr>
        <p:spPr>
          <a:xfrm>
            <a:off x="7587731" y="1492652"/>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7AE58FF-06D2-4BAF-8A49-E74964E7302B}"/>
              </a:ext>
            </a:extLst>
          </p:cNvPr>
          <p:cNvSpPr/>
          <p:nvPr/>
        </p:nvSpPr>
        <p:spPr>
          <a:xfrm>
            <a:off x="7564537" y="1758159"/>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7</a:t>
            </a:r>
          </a:p>
        </p:txBody>
      </p:sp>
      <p:cxnSp>
        <p:nvCxnSpPr>
          <p:cNvPr id="62" name="Straight Connector 61">
            <a:extLst>
              <a:ext uri="{FF2B5EF4-FFF2-40B4-BE49-F238E27FC236}">
                <a16:creationId xmlns:a16="http://schemas.microsoft.com/office/drawing/2014/main" id="{FE5A8291-BC68-4BF3-B274-E70A54A7EA5F}"/>
              </a:ext>
            </a:extLst>
          </p:cNvPr>
          <p:cNvCxnSpPr>
            <a:cxnSpLocks/>
          </p:cNvCxnSpPr>
          <p:nvPr/>
        </p:nvCxnSpPr>
        <p:spPr>
          <a:xfrm>
            <a:off x="7919952" y="1839400"/>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D26033A-7D42-4518-88AD-9C45FEF76407}"/>
              </a:ext>
            </a:extLst>
          </p:cNvPr>
          <p:cNvSpPr/>
          <p:nvPr/>
        </p:nvSpPr>
        <p:spPr>
          <a:xfrm>
            <a:off x="7860544" y="1759373"/>
            <a:ext cx="1113889"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 Simple Filters</a:t>
            </a:r>
          </a:p>
        </p:txBody>
      </p:sp>
      <p:sp>
        <p:nvSpPr>
          <p:cNvPr id="64" name="Rectangle 63">
            <a:extLst>
              <a:ext uri="{FF2B5EF4-FFF2-40B4-BE49-F238E27FC236}">
                <a16:creationId xmlns:a16="http://schemas.microsoft.com/office/drawing/2014/main" id="{DB3732FC-5E6D-46CE-B3C8-64DC8BA7DDB0}"/>
              </a:ext>
            </a:extLst>
          </p:cNvPr>
          <p:cNvSpPr/>
          <p:nvPr/>
        </p:nvSpPr>
        <p:spPr>
          <a:xfrm>
            <a:off x="7793613" y="1946365"/>
            <a:ext cx="1157627" cy="851285"/>
          </a:xfrm>
          <a:prstGeom prst="rect">
            <a:avLst/>
          </a:prstGeom>
          <a:noFill/>
        </p:spPr>
        <p:txBody>
          <a:bodyPr wrap="square" lIns="42953" tIns="21476" rIns="42953" bIns="21476">
            <a:spAutoFit/>
          </a:bodyPr>
          <a:lstStyle/>
          <a:p>
            <a:pPr defTabSz="214761"/>
            <a:r>
              <a:rPr lang="en-US" sz="1050" dirty="0">
                <a:ln w="0"/>
                <a:solidFill>
                  <a:schemeClr val="tx1">
                    <a:lumMod val="65000"/>
                    <a:lumOff val="35000"/>
                  </a:schemeClr>
                </a:solidFill>
                <a:latin typeface="Calibri" panose="020F0502020204030204"/>
              </a:rPr>
              <a:t>      </a:t>
            </a:r>
            <a:r>
              <a:rPr lang="en-US" sz="1050" dirty="0" err="1">
                <a:ln w="0"/>
                <a:solidFill>
                  <a:schemeClr val="tx1">
                    <a:lumMod val="65000"/>
                    <a:lumOff val="35000"/>
                  </a:schemeClr>
                </a:solidFill>
                <a:latin typeface="Calibri" panose="020F0502020204030204"/>
              </a:rPr>
              <a:t>cmp</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comm</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diff</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head and tail …</a:t>
            </a:r>
          </a:p>
          <a:p>
            <a:pPr defTabSz="214761"/>
            <a:r>
              <a:rPr lang="en-US" sz="1050" dirty="0">
                <a:ln w="0"/>
                <a:solidFill>
                  <a:schemeClr val="tx1">
                    <a:lumMod val="65000"/>
                    <a:lumOff val="35000"/>
                  </a:schemeClr>
                </a:solidFill>
                <a:latin typeface="Calibri" panose="020F0502020204030204"/>
              </a:rPr>
              <a:t>      </a:t>
            </a:r>
          </a:p>
        </p:txBody>
      </p:sp>
      <p:sp>
        <p:nvSpPr>
          <p:cNvPr id="65" name="Oval 64">
            <a:extLst>
              <a:ext uri="{FF2B5EF4-FFF2-40B4-BE49-F238E27FC236}">
                <a16:creationId xmlns:a16="http://schemas.microsoft.com/office/drawing/2014/main" id="{0A94EF9F-2522-467D-BE1E-CF756ABA85DA}"/>
              </a:ext>
            </a:extLst>
          </p:cNvPr>
          <p:cNvSpPr/>
          <p:nvPr/>
        </p:nvSpPr>
        <p:spPr>
          <a:xfrm>
            <a:off x="8421716" y="2821726"/>
            <a:ext cx="1611120" cy="1613746"/>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8745AA0-B3B3-4875-B031-C91F03353F1F}"/>
              </a:ext>
            </a:extLst>
          </p:cNvPr>
          <p:cNvSpPr/>
          <p:nvPr/>
        </p:nvSpPr>
        <p:spPr>
          <a:xfrm>
            <a:off x="8536040" y="2968169"/>
            <a:ext cx="1421670" cy="1363493"/>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C0DED91-4752-400A-A086-774D8B4BE604}"/>
              </a:ext>
            </a:extLst>
          </p:cNvPr>
          <p:cNvSpPr/>
          <p:nvPr/>
        </p:nvSpPr>
        <p:spPr>
          <a:xfrm>
            <a:off x="8666124" y="3394370"/>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8</a:t>
            </a:r>
          </a:p>
        </p:txBody>
      </p:sp>
      <p:cxnSp>
        <p:nvCxnSpPr>
          <p:cNvPr id="68" name="Straight Connector 67">
            <a:extLst>
              <a:ext uri="{FF2B5EF4-FFF2-40B4-BE49-F238E27FC236}">
                <a16:creationId xmlns:a16="http://schemas.microsoft.com/office/drawing/2014/main" id="{4A8D85FE-FE75-4D98-9C02-53E7B222CEAA}"/>
              </a:ext>
            </a:extLst>
          </p:cNvPr>
          <p:cNvCxnSpPr>
            <a:cxnSpLocks/>
          </p:cNvCxnSpPr>
          <p:nvPr/>
        </p:nvCxnSpPr>
        <p:spPr>
          <a:xfrm>
            <a:off x="9064789" y="3469736"/>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1A53A3D-CD25-4DF1-9CD3-E70513100C91}"/>
              </a:ext>
            </a:extLst>
          </p:cNvPr>
          <p:cNvSpPr/>
          <p:nvPr/>
        </p:nvSpPr>
        <p:spPr>
          <a:xfrm>
            <a:off x="9005382" y="3389709"/>
            <a:ext cx="1012598" cy="228037"/>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GREP</a:t>
            </a:r>
          </a:p>
        </p:txBody>
      </p:sp>
      <p:sp>
        <p:nvSpPr>
          <p:cNvPr id="70" name="Rectangle 69">
            <a:extLst>
              <a:ext uri="{FF2B5EF4-FFF2-40B4-BE49-F238E27FC236}">
                <a16:creationId xmlns:a16="http://schemas.microsoft.com/office/drawing/2014/main" id="{CD1374BB-7E1B-4336-905E-03A2BBA1717B}"/>
              </a:ext>
            </a:extLst>
          </p:cNvPr>
          <p:cNvSpPr/>
          <p:nvPr/>
        </p:nvSpPr>
        <p:spPr>
          <a:xfrm>
            <a:off x="8913050" y="3576701"/>
            <a:ext cx="1157627" cy="458870"/>
          </a:xfrm>
          <a:prstGeom prst="rect">
            <a:avLst/>
          </a:prstGeom>
          <a:noFill/>
        </p:spPr>
        <p:txBody>
          <a:bodyPr wrap="square" lIns="42953" tIns="21476" rIns="42953" bIns="21476">
            <a:spAutoFit/>
          </a:bodyPr>
          <a:lstStyle/>
          <a:p>
            <a:pPr defTabSz="214761"/>
            <a:r>
              <a:rPr lang="en-US" sz="900" dirty="0">
                <a:ln w="0"/>
                <a:solidFill>
                  <a:schemeClr val="tx1">
                    <a:lumMod val="65000"/>
                    <a:lumOff val="35000"/>
                  </a:schemeClr>
                </a:solidFill>
                <a:latin typeface="Calibri" panose="020F0502020204030204"/>
              </a:rPr>
              <a:t>       The character class</a:t>
            </a:r>
          </a:p>
          <a:p>
            <a:pPr defTabSz="214761"/>
            <a:r>
              <a:rPr lang="en-US" sz="900" dirty="0">
                <a:ln w="0"/>
                <a:solidFill>
                  <a:schemeClr val="tx1">
                    <a:lumMod val="65000"/>
                    <a:lumOff val="35000"/>
                  </a:schemeClr>
                </a:solidFill>
                <a:latin typeface="Calibri" panose="020F0502020204030204"/>
              </a:rPr>
              <a:t>       The *</a:t>
            </a:r>
          </a:p>
          <a:p>
            <a:pPr defTabSz="214761"/>
            <a:r>
              <a:rPr lang="en-US" sz="900" dirty="0">
                <a:ln w="0"/>
                <a:solidFill>
                  <a:schemeClr val="tx1">
                    <a:lumMod val="65000"/>
                    <a:lumOff val="35000"/>
                  </a:schemeClr>
                </a:solidFill>
                <a:latin typeface="Calibri" panose="020F0502020204030204"/>
              </a:rPr>
              <a:t>       The Dot…</a:t>
            </a:r>
          </a:p>
        </p:txBody>
      </p:sp>
      <p:sp>
        <p:nvSpPr>
          <p:cNvPr id="72" name="Freeform 30">
            <a:extLst>
              <a:ext uri="{FF2B5EF4-FFF2-40B4-BE49-F238E27FC236}">
                <a16:creationId xmlns:a16="http://schemas.microsoft.com/office/drawing/2014/main" id="{2CDE1B47-8F17-4988-8886-7A35F08A65B6}"/>
              </a:ext>
            </a:extLst>
          </p:cNvPr>
          <p:cNvSpPr/>
          <p:nvPr/>
        </p:nvSpPr>
        <p:spPr>
          <a:xfrm rot="340678">
            <a:off x="9462996" y="2299331"/>
            <a:ext cx="842904" cy="999989"/>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58FD7F1-6FFB-4D68-B7BB-501A1C12C9DE}"/>
              </a:ext>
            </a:extLst>
          </p:cNvPr>
          <p:cNvSpPr/>
          <p:nvPr/>
        </p:nvSpPr>
        <p:spPr>
          <a:xfrm>
            <a:off x="9703644" y="1389064"/>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8314D35-EDDC-43C5-A473-49D950D8F873}"/>
              </a:ext>
            </a:extLst>
          </p:cNvPr>
          <p:cNvSpPr/>
          <p:nvPr/>
        </p:nvSpPr>
        <p:spPr>
          <a:xfrm>
            <a:off x="9688839" y="1637793"/>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9</a:t>
            </a:r>
          </a:p>
        </p:txBody>
      </p:sp>
      <p:cxnSp>
        <p:nvCxnSpPr>
          <p:cNvPr id="76" name="Straight Connector 75">
            <a:extLst>
              <a:ext uri="{FF2B5EF4-FFF2-40B4-BE49-F238E27FC236}">
                <a16:creationId xmlns:a16="http://schemas.microsoft.com/office/drawing/2014/main" id="{2CCE9595-81E6-4C91-B123-B29F4CC05D0C}"/>
              </a:ext>
            </a:extLst>
          </p:cNvPr>
          <p:cNvCxnSpPr>
            <a:cxnSpLocks/>
          </p:cNvCxnSpPr>
          <p:nvPr/>
        </p:nvCxnSpPr>
        <p:spPr>
          <a:xfrm>
            <a:off x="10044254" y="1719034"/>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D5E2593A-5DCB-49D6-97E8-E112AE62A9F7}"/>
              </a:ext>
            </a:extLst>
          </p:cNvPr>
          <p:cNvSpPr/>
          <p:nvPr/>
        </p:nvSpPr>
        <p:spPr>
          <a:xfrm>
            <a:off x="9984846" y="1639007"/>
            <a:ext cx="1113889" cy="258815"/>
          </a:xfrm>
          <a:prstGeom prst="rect">
            <a:avLst/>
          </a:prstGeom>
          <a:noFill/>
        </p:spPr>
        <p:txBody>
          <a:bodyPr wrap="square" lIns="42953" tIns="21476" rIns="42953" bIns="21476">
            <a:spAutoFit/>
          </a:bodyPr>
          <a:lstStyle/>
          <a:p>
            <a:pPr defTabSz="214761"/>
            <a:r>
              <a:rPr lang="en-US" sz="1400" b="1" dirty="0">
                <a:ln w="0"/>
                <a:solidFill>
                  <a:schemeClr val="tx1">
                    <a:lumMod val="65000"/>
                    <a:lumOff val="35000"/>
                  </a:schemeClr>
                </a:solidFill>
                <a:latin typeface="Calibri" panose="020F0502020204030204"/>
              </a:rPr>
              <a:t>    SED</a:t>
            </a:r>
          </a:p>
        </p:txBody>
      </p:sp>
      <p:sp>
        <p:nvSpPr>
          <p:cNvPr id="78" name="Rectangle 77">
            <a:extLst>
              <a:ext uri="{FF2B5EF4-FFF2-40B4-BE49-F238E27FC236}">
                <a16:creationId xmlns:a16="http://schemas.microsoft.com/office/drawing/2014/main" id="{07BBC858-DDE3-47D7-8CB5-EBF3CA59ED1F}"/>
              </a:ext>
            </a:extLst>
          </p:cNvPr>
          <p:cNvSpPr/>
          <p:nvPr/>
        </p:nvSpPr>
        <p:spPr>
          <a:xfrm>
            <a:off x="9917915" y="1825999"/>
            <a:ext cx="1255653" cy="658925"/>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Inserting</a:t>
            </a:r>
          </a:p>
          <a:p>
            <a:pPr defTabSz="214761"/>
            <a:r>
              <a:rPr lang="en-US" sz="1000" dirty="0">
                <a:ln w="0"/>
                <a:solidFill>
                  <a:schemeClr val="tx1">
                    <a:lumMod val="65000"/>
                    <a:lumOff val="35000"/>
                  </a:schemeClr>
                </a:solidFill>
                <a:latin typeface="Calibri" panose="020F0502020204030204"/>
              </a:rPr>
              <a:t>       Updating</a:t>
            </a:r>
          </a:p>
          <a:p>
            <a:pPr defTabSz="214761"/>
            <a:r>
              <a:rPr lang="en-US" sz="1000" dirty="0">
                <a:ln w="0"/>
                <a:solidFill>
                  <a:schemeClr val="tx1">
                    <a:lumMod val="65000"/>
                    <a:lumOff val="35000"/>
                  </a:schemeClr>
                </a:solidFill>
                <a:latin typeface="Calibri" panose="020F0502020204030204"/>
              </a:rPr>
              <a:t>       Deleting</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RegEx</a:t>
            </a:r>
            <a:r>
              <a:rPr lang="en-US" sz="1000" dirty="0">
                <a:ln w="0"/>
                <a:solidFill>
                  <a:schemeClr val="tx1">
                    <a:lumMod val="65000"/>
                    <a:lumOff val="35000"/>
                  </a:schemeClr>
                </a:solidFill>
                <a:latin typeface="Calibri" panose="020F0502020204030204"/>
              </a:rPr>
              <a:t>….</a:t>
            </a:r>
          </a:p>
        </p:txBody>
      </p:sp>
      <p:sp>
        <p:nvSpPr>
          <p:cNvPr id="79" name="Oval 78">
            <a:extLst>
              <a:ext uri="{FF2B5EF4-FFF2-40B4-BE49-F238E27FC236}">
                <a16:creationId xmlns:a16="http://schemas.microsoft.com/office/drawing/2014/main" id="{C8ABB151-9ECD-4668-8353-FC0E3B42FBBF}"/>
              </a:ext>
            </a:extLst>
          </p:cNvPr>
          <p:cNvSpPr/>
          <p:nvPr/>
        </p:nvSpPr>
        <p:spPr>
          <a:xfrm>
            <a:off x="10571185" y="2726527"/>
            <a:ext cx="1611120" cy="1613746"/>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D67C867-BEAA-44FE-A921-F3BBDFD9E003}"/>
              </a:ext>
            </a:extLst>
          </p:cNvPr>
          <p:cNvSpPr/>
          <p:nvPr/>
        </p:nvSpPr>
        <p:spPr>
          <a:xfrm>
            <a:off x="10677120" y="2864581"/>
            <a:ext cx="1421670" cy="1363493"/>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E5511C6-44B4-494D-B718-43C08BD632DA}"/>
              </a:ext>
            </a:extLst>
          </p:cNvPr>
          <p:cNvSpPr/>
          <p:nvPr/>
        </p:nvSpPr>
        <p:spPr>
          <a:xfrm>
            <a:off x="10648293" y="3290782"/>
            <a:ext cx="628498" cy="611767"/>
          </a:xfrm>
          <a:prstGeom prst="rect">
            <a:avLst/>
          </a:prstGeom>
          <a:noFill/>
        </p:spPr>
        <p:txBody>
          <a:bodyPr wrap="none" lIns="57210" tIns="28605" rIns="57210" bIns="28605">
            <a:spAutoFit/>
          </a:bodyPr>
          <a:lstStyle/>
          <a:p>
            <a:pPr algn="ctr" defTabSz="286044"/>
            <a:r>
              <a:rPr lang="en-US" sz="3600" dirty="0">
                <a:ln w="0"/>
                <a:solidFill>
                  <a:schemeClr val="tx1">
                    <a:lumMod val="65000"/>
                    <a:lumOff val="35000"/>
                  </a:schemeClr>
                </a:solidFill>
                <a:latin typeface="Century Gothic" panose="020B0502020202020204" pitchFamily="34" charset="0"/>
              </a:rPr>
              <a:t>10</a:t>
            </a:r>
            <a:endParaRPr lang="en-US" sz="2800" dirty="0">
              <a:ln w="0"/>
              <a:solidFill>
                <a:schemeClr val="tx1">
                  <a:lumMod val="65000"/>
                  <a:lumOff val="35000"/>
                </a:schemeClr>
              </a:solidFill>
              <a:latin typeface="Century Gothic" panose="020B0502020202020204" pitchFamily="34" charset="0"/>
            </a:endParaRPr>
          </a:p>
        </p:txBody>
      </p:sp>
      <p:cxnSp>
        <p:nvCxnSpPr>
          <p:cNvPr id="82" name="Straight Connector 81">
            <a:extLst>
              <a:ext uri="{FF2B5EF4-FFF2-40B4-BE49-F238E27FC236}">
                <a16:creationId xmlns:a16="http://schemas.microsoft.com/office/drawing/2014/main" id="{E0C24CF7-A1F5-40E7-B575-A61B9E3FA5ED}"/>
              </a:ext>
            </a:extLst>
          </p:cNvPr>
          <p:cNvCxnSpPr>
            <a:cxnSpLocks/>
          </p:cNvCxnSpPr>
          <p:nvPr/>
        </p:nvCxnSpPr>
        <p:spPr>
          <a:xfrm>
            <a:off x="11205869" y="3366148"/>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85C195E-8874-4ACF-9CE3-ED4EF71FB18A}"/>
              </a:ext>
            </a:extLst>
          </p:cNvPr>
          <p:cNvSpPr/>
          <p:nvPr/>
        </p:nvSpPr>
        <p:spPr>
          <a:xfrm>
            <a:off x="11132700" y="3094598"/>
            <a:ext cx="1122283" cy="412703"/>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Shell</a:t>
            </a:r>
            <a:br>
              <a:rPr lang="en-US" sz="1200" b="1" dirty="0">
                <a:ln w="0"/>
                <a:solidFill>
                  <a:schemeClr val="tx1">
                    <a:lumMod val="65000"/>
                    <a:lumOff val="35000"/>
                  </a:schemeClr>
                </a:solidFill>
                <a:latin typeface="Calibri" panose="020F0502020204030204"/>
              </a:rPr>
            </a:br>
            <a:r>
              <a:rPr lang="en-US" sz="1200" b="1" dirty="0">
                <a:ln w="0"/>
                <a:solidFill>
                  <a:schemeClr val="tx1">
                    <a:lumMod val="65000"/>
                    <a:lumOff val="35000"/>
                  </a:schemeClr>
                </a:solidFill>
                <a:latin typeface="Calibri" panose="020F0502020204030204"/>
              </a:rPr>
              <a:t>   Programming</a:t>
            </a:r>
          </a:p>
        </p:txBody>
      </p:sp>
      <p:sp>
        <p:nvSpPr>
          <p:cNvPr id="84" name="Rectangle 83">
            <a:extLst>
              <a:ext uri="{FF2B5EF4-FFF2-40B4-BE49-F238E27FC236}">
                <a16:creationId xmlns:a16="http://schemas.microsoft.com/office/drawing/2014/main" id="{75101EFD-5DB4-45AE-B083-BC5605E2E0BD}"/>
              </a:ext>
            </a:extLst>
          </p:cNvPr>
          <p:cNvSpPr/>
          <p:nvPr/>
        </p:nvSpPr>
        <p:spPr>
          <a:xfrm>
            <a:off x="11066304" y="3554035"/>
            <a:ext cx="1157627" cy="597369"/>
          </a:xfrm>
          <a:prstGeom prst="rect">
            <a:avLst/>
          </a:prstGeom>
          <a:noFill/>
        </p:spPr>
        <p:txBody>
          <a:bodyPr wrap="square" lIns="42953" tIns="21476" rIns="42953" bIns="21476">
            <a:spAutoFit/>
          </a:bodyPr>
          <a:lstStyle/>
          <a:p>
            <a:pPr defTabSz="214761"/>
            <a:r>
              <a:rPr lang="en-US" sz="900" dirty="0">
                <a:ln w="0"/>
                <a:solidFill>
                  <a:schemeClr val="tx1">
                    <a:lumMod val="65000"/>
                    <a:lumOff val="35000"/>
                  </a:schemeClr>
                </a:solidFill>
                <a:latin typeface="Calibri" panose="020F0502020204030204"/>
              </a:rPr>
              <a:t>       condition eval</a:t>
            </a:r>
          </a:p>
          <a:p>
            <a:pPr defTabSz="214761"/>
            <a:r>
              <a:rPr lang="en-US" sz="900" dirty="0">
                <a:ln w="0"/>
                <a:solidFill>
                  <a:schemeClr val="tx1">
                    <a:lumMod val="65000"/>
                    <a:lumOff val="35000"/>
                  </a:schemeClr>
                </a:solidFill>
                <a:latin typeface="Calibri" panose="020F0502020204030204"/>
              </a:rPr>
              <a:t>       loops</a:t>
            </a:r>
          </a:p>
          <a:p>
            <a:pPr defTabSz="214761"/>
            <a:r>
              <a:rPr lang="en-US" sz="900" dirty="0">
                <a:ln w="0"/>
                <a:solidFill>
                  <a:schemeClr val="tx1">
                    <a:lumMod val="65000"/>
                    <a:lumOff val="35000"/>
                  </a:schemeClr>
                </a:solidFill>
                <a:latin typeface="Calibri" panose="020F0502020204030204"/>
              </a:rPr>
              <a:t>       read</a:t>
            </a:r>
          </a:p>
          <a:p>
            <a:pPr defTabSz="214761"/>
            <a:r>
              <a:rPr lang="en-US" sz="900" dirty="0">
                <a:ln w="0"/>
                <a:solidFill>
                  <a:schemeClr val="tx1">
                    <a:lumMod val="65000"/>
                    <a:lumOff val="35000"/>
                  </a:schemeClr>
                </a:solidFill>
                <a:latin typeface="Calibri" panose="020F0502020204030204"/>
              </a:rPr>
              <a:t>       exit status</a:t>
            </a:r>
          </a:p>
        </p:txBody>
      </p:sp>
      <p:sp>
        <p:nvSpPr>
          <p:cNvPr id="95" name="TextBox 94">
            <a:extLst>
              <a:ext uri="{FF2B5EF4-FFF2-40B4-BE49-F238E27FC236}">
                <a16:creationId xmlns:a16="http://schemas.microsoft.com/office/drawing/2014/main" id="{249F4EDB-1726-45A9-B95C-269AB1E48B7D}"/>
              </a:ext>
            </a:extLst>
          </p:cNvPr>
          <p:cNvSpPr txBox="1"/>
          <p:nvPr/>
        </p:nvSpPr>
        <p:spPr>
          <a:xfrm>
            <a:off x="9840600" y="5358928"/>
            <a:ext cx="2318460" cy="923330"/>
          </a:xfrm>
          <a:prstGeom prst="rect">
            <a:avLst/>
          </a:prstGeom>
          <a:noFill/>
        </p:spPr>
        <p:txBody>
          <a:bodyPr wrap="square" rtlCol="0">
            <a:spAutoFit/>
          </a:bodyPr>
          <a:lstStyle/>
          <a:p>
            <a:r>
              <a:rPr lang="en-US" dirty="0"/>
              <a:t>Biz Nigatu</a:t>
            </a:r>
          </a:p>
          <a:p>
            <a:r>
              <a:rPr lang="en-US" sz="1200" dirty="0"/>
              <a:t>Software Engineer and Instructor</a:t>
            </a:r>
          </a:p>
          <a:p>
            <a:r>
              <a:rPr lang="en-US" sz="1200" dirty="0"/>
              <a:t>reckonedforce.com</a:t>
            </a:r>
          </a:p>
          <a:p>
            <a:r>
              <a:rPr lang="en-US" sz="1200" dirty="0"/>
              <a:t>@</a:t>
            </a:r>
            <a:r>
              <a:rPr lang="en-US" sz="1200" dirty="0" err="1"/>
              <a:t>bizNigatu</a:t>
            </a:r>
            <a:endParaRPr lang="en-US" sz="1600" dirty="0"/>
          </a:p>
        </p:txBody>
      </p:sp>
    </p:spTree>
    <p:extLst>
      <p:ext uri="{BB962C8B-B14F-4D97-AF65-F5344CB8AC3E}">
        <p14:creationId xmlns:p14="http://schemas.microsoft.com/office/powerpoint/2010/main" val="30601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3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par>
                                <p:cTn id="28" presetID="2" presetClass="entr" presetSubtype="8" fill="hold" nodeType="withEffect">
                                  <p:stCondLst>
                                    <p:cond delay="7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75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125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1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up)">
                                      <p:cBhvr>
                                        <p:cTn id="56" dur="500"/>
                                        <p:tgtEl>
                                          <p:spTgt spid="6"/>
                                        </p:tgtEl>
                                      </p:cBhvr>
                                    </p:animEffect>
                                  </p:childTnLst>
                                </p:cTn>
                              </p:par>
                            </p:childTnLst>
                          </p:cTn>
                        </p:par>
                        <p:par>
                          <p:cTn id="57" fill="hold">
                            <p:stCondLst>
                              <p:cond delay="1500"/>
                            </p:stCondLst>
                            <p:childTnLst>
                              <p:par>
                                <p:cTn id="58" presetID="31"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1000" fill="hold"/>
                                        <p:tgtEl>
                                          <p:spTgt spid="18"/>
                                        </p:tgtEl>
                                        <p:attrNameLst>
                                          <p:attrName>ppt_w</p:attrName>
                                        </p:attrNameLst>
                                      </p:cBhvr>
                                      <p:tavLst>
                                        <p:tav tm="0">
                                          <p:val>
                                            <p:fltVal val="0"/>
                                          </p:val>
                                        </p:tav>
                                        <p:tav tm="100000">
                                          <p:val>
                                            <p:strVal val="#ppt_w"/>
                                          </p:val>
                                        </p:tav>
                                      </p:tavLst>
                                    </p:anim>
                                    <p:anim calcmode="lin" valueType="num">
                                      <p:cBhvr>
                                        <p:cTn id="61" dur="1000" fill="hold"/>
                                        <p:tgtEl>
                                          <p:spTgt spid="18"/>
                                        </p:tgtEl>
                                        <p:attrNameLst>
                                          <p:attrName>ppt_h</p:attrName>
                                        </p:attrNameLst>
                                      </p:cBhvr>
                                      <p:tavLst>
                                        <p:tav tm="0">
                                          <p:val>
                                            <p:fltVal val="0"/>
                                          </p:val>
                                        </p:tav>
                                        <p:tav tm="100000">
                                          <p:val>
                                            <p:strVal val="#ppt_h"/>
                                          </p:val>
                                        </p:tav>
                                      </p:tavLst>
                                    </p:anim>
                                    <p:anim calcmode="lin" valueType="num">
                                      <p:cBhvr>
                                        <p:cTn id="62" dur="1000" fill="hold"/>
                                        <p:tgtEl>
                                          <p:spTgt spid="18"/>
                                        </p:tgtEl>
                                        <p:attrNameLst>
                                          <p:attrName>style.rotation</p:attrName>
                                        </p:attrNameLst>
                                      </p:cBhvr>
                                      <p:tavLst>
                                        <p:tav tm="0">
                                          <p:val>
                                            <p:fltVal val="90"/>
                                          </p:val>
                                        </p:tav>
                                        <p:tav tm="100000">
                                          <p:val>
                                            <p:fltVal val="0"/>
                                          </p:val>
                                        </p:tav>
                                      </p:tavLst>
                                    </p:anim>
                                    <p:animEffect transition="in" filter="fade">
                                      <p:cBhvr>
                                        <p:cTn id="63" dur="1000"/>
                                        <p:tgtEl>
                                          <p:spTgt spid="18"/>
                                        </p:tgtEl>
                                      </p:cBhvr>
                                    </p:animEffect>
                                  </p:childTnLst>
                                </p:cTn>
                              </p:par>
                              <p:par>
                                <p:cTn id="64" presetID="2" presetClass="entr" presetSubtype="8" fill="hold" nodeType="withEffect">
                                  <p:stCondLst>
                                    <p:cond delay="75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0-#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75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1+#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125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0-#ppt_w/2"/>
                                          </p:val>
                                        </p:tav>
                                        <p:tav tm="100000">
                                          <p:val>
                                            <p:strVal val="#ppt_x"/>
                                          </p:val>
                                        </p:tav>
                                      </p:tavLst>
                                    </p:anim>
                                    <p:anim calcmode="lin" valueType="num">
                                      <p:cBhvr additive="base">
                                        <p:cTn id="75" dur="500" fill="hold"/>
                                        <p:tgtEl>
                                          <p:spTgt spid="21"/>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125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1+#ppt_w/2"/>
                                          </p:val>
                                        </p:tav>
                                        <p:tav tm="100000">
                                          <p:val>
                                            <p:strVal val="#ppt_x"/>
                                          </p:val>
                                        </p:tav>
                                      </p:tavLst>
                                    </p:anim>
                                    <p:anim calcmode="lin" valueType="num">
                                      <p:cBhvr additive="base">
                                        <p:cTn id="7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31" presetClass="entr" presetSubtype="0" fill="hold" grpId="0" nodeType="click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p:cTn id="84" dur="1000" fill="hold"/>
                                        <p:tgtEl>
                                          <p:spTgt spid="7"/>
                                        </p:tgtEl>
                                        <p:attrNameLst>
                                          <p:attrName>ppt_w</p:attrName>
                                        </p:attrNameLst>
                                      </p:cBhvr>
                                      <p:tavLst>
                                        <p:tav tm="0">
                                          <p:val>
                                            <p:fltVal val="0"/>
                                          </p:val>
                                        </p:tav>
                                        <p:tav tm="100000">
                                          <p:val>
                                            <p:strVal val="#ppt_w"/>
                                          </p:val>
                                        </p:tav>
                                      </p:tavLst>
                                    </p:anim>
                                    <p:anim calcmode="lin" valueType="num">
                                      <p:cBhvr>
                                        <p:cTn id="85" dur="1000" fill="hold"/>
                                        <p:tgtEl>
                                          <p:spTgt spid="7"/>
                                        </p:tgtEl>
                                        <p:attrNameLst>
                                          <p:attrName>ppt_h</p:attrName>
                                        </p:attrNameLst>
                                      </p:cBhvr>
                                      <p:tavLst>
                                        <p:tav tm="0">
                                          <p:val>
                                            <p:fltVal val="0"/>
                                          </p:val>
                                        </p:tav>
                                        <p:tav tm="100000">
                                          <p:val>
                                            <p:strVal val="#ppt_h"/>
                                          </p:val>
                                        </p:tav>
                                      </p:tavLst>
                                    </p:anim>
                                    <p:anim calcmode="lin" valueType="num">
                                      <p:cBhvr>
                                        <p:cTn id="86" dur="1000" fill="hold"/>
                                        <p:tgtEl>
                                          <p:spTgt spid="7"/>
                                        </p:tgtEl>
                                        <p:attrNameLst>
                                          <p:attrName>style.rotation</p:attrName>
                                        </p:attrNameLst>
                                      </p:cBhvr>
                                      <p:tavLst>
                                        <p:tav tm="0">
                                          <p:val>
                                            <p:fltVal val="90"/>
                                          </p:val>
                                        </p:tav>
                                        <p:tav tm="100000">
                                          <p:val>
                                            <p:fltVal val="0"/>
                                          </p:val>
                                        </p:tav>
                                      </p:tavLst>
                                    </p:anim>
                                    <p:animEffect transition="in" filter="fade">
                                      <p:cBhvr>
                                        <p:cTn id="87" dur="1000"/>
                                        <p:tgtEl>
                                          <p:spTgt spid="7"/>
                                        </p:tgtEl>
                                      </p:cBhvr>
                                    </p:animEffect>
                                  </p:childTnLst>
                                </p:cTn>
                              </p:par>
                            </p:childTnLst>
                          </p:cTn>
                        </p:par>
                        <p:par>
                          <p:cTn id="88" fill="hold">
                            <p:stCondLst>
                              <p:cond delay="1000"/>
                            </p:stCondLst>
                            <p:childTnLst>
                              <p:par>
                                <p:cTn id="89" presetID="22" presetClass="entr" presetSubtype="4"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down)">
                                      <p:cBhvr>
                                        <p:cTn id="91" dur="500"/>
                                        <p:tgtEl>
                                          <p:spTgt spid="31"/>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par>
                          <p:cTn id="96" fill="hold">
                            <p:stCondLst>
                              <p:cond delay="2000"/>
                            </p:stCondLst>
                            <p:childTnLst>
                              <p:par>
                                <p:cTn id="97" presetID="22" presetClass="entr" presetSubtype="1" fill="hold" grpId="0" nodeType="after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wipe(up)">
                                      <p:cBhvr>
                                        <p:cTn id="99" dur="500"/>
                                        <p:tgtEl>
                                          <p:spTgt spid="2"/>
                                        </p:tgtEl>
                                      </p:cBhvr>
                                    </p:animEffect>
                                  </p:childTnLst>
                                </p:cTn>
                              </p:par>
                            </p:childTnLst>
                          </p:cTn>
                        </p:par>
                        <p:par>
                          <p:cTn id="100" fill="hold">
                            <p:stCondLst>
                              <p:cond delay="2500"/>
                            </p:stCondLst>
                            <p:childTnLst>
                              <p:par>
                                <p:cTn id="101" presetID="31"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2" presetClass="entr" presetSubtype="8" fill="hold" nodeType="withEffect">
                                  <p:stCondLst>
                                    <p:cond delay="750"/>
                                  </p:stCondLst>
                                  <p:childTnLst>
                                    <p:set>
                                      <p:cBhvr>
                                        <p:cTn id="108" dur="1" fill="hold">
                                          <p:stCondLst>
                                            <p:cond delay="0"/>
                                          </p:stCondLst>
                                        </p:cTn>
                                        <p:tgtEl>
                                          <p:spTgt spid="27"/>
                                        </p:tgtEl>
                                        <p:attrNameLst>
                                          <p:attrName>style.visibility</p:attrName>
                                        </p:attrNameLst>
                                      </p:cBhvr>
                                      <p:to>
                                        <p:strVal val="visible"/>
                                      </p:to>
                                    </p:set>
                                    <p:anim calcmode="lin" valueType="num">
                                      <p:cBhvr additive="base">
                                        <p:cTn id="109" dur="500" fill="hold"/>
                                        <p:tgtEl>
                                          <p:spTgt spid="27"/>
                                        </p:tgtEl>
                                        <p:attrNameLst>
                                          <p:attrName>ppt_x</p:attrName>
                                        </p:attrNameLst>
                                      </p:cBhvr>
                                      <p:tavLst>
                                        <p:tav tm="0">
                                          <p:val>
                                            <p:strVal val="0-#ppt_w/2"/>
                                          </p:val>
                                        </p:tav>
                                        <p:tav tm="100000">
                                          <p:val>
                                            <p:strVal val="#ppt_x"/>
                                          </p:val>
                                        </p:tav>
                                      </p:tavLst>
                                    </p:anim>
                                    <p:anim calcmode="lin" valueType="num">
                                      <p:cBhvr additive="base">
                                        <p:cTn id="110" dur="500" fill="hold"/>
                                        <p:tgtEl>
                                          <p:spTgt spid="27"/>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stCondLst>
                                    <p:cond delay="750"/>
                                  </p:stCondLst>
                                  <p:childTnLst>
                                    <p:set>
                                      <p:cBhvr>
                                        <p:cTn id="112" dur="1" fill="hold">
                                          <p:stCondLst>
                                            <p:cond delay="0"/>
                                          </p:stCondLst>
                                        </p:cTn>
                                        <p:tgtEl>
                                          <p:spTgt spid="26"/>
                                        </p:tgtEl>
                                        <p:attrNameLst>
                                          <p:attrName>style.visibility</p:attrName>
                                        </p:attrNameLst>
                                      </p:cBhvr>
                                      <p:to>
                                        <p:strVal val="visible"/>
                                      </p:to>
                                    </p:set>
                                    <p:anim calcmode="lin" valueType="num">
                                      <p:cBhvr additive="base">
                                        <p:cTn id="113" dur="500" fill="hold"/>
                                        <p:tgtEl>
                                          <p:spTgt spid="26"/>
                                        </p:tgtEl>
                                        <p:attrNameLst>
                                          <p:attrName>ppt_x</p:attrName>
                                        </p:attrNameLst>
                                      </p:cBhvr>
                                      <p:tavLst>
                                        <p:tav tm="0">
                                          <p:val>
                                            <p:strVal val="1+#ppt_w/2"/>
                                          </p:val>
                                        </p:tav>
                                        <p:tav tm="100000">
                                          <p:val>
                                            <p:strVal val="#ppt_x"/>
                                          </p:val>
                                        </p:tav>
                                      </p:tavLst>
                                    </p:anim>
                                    <p:anim calcmode="lin" valueType="num">
                                      <p:cBhvr additive="base">
                                        <p:cTn id="114" dur="500" fill="hold"/>
                                        <p:tgtEl>
                                          <p:spTgt spid="26"/>
                                        </p:tgtEl>
                                        <p:attrNameLst>
                                          <p:attrName>ppt_y</p:attrName>
                                        </p:attrNameLst>
                                      </p:cBhvr>
                                      <p:tavLst>
                                        <p:tav tm="0">
                                          <p:val>
                                            <p:strVal val="#ppt_y"/>
                                          </p:val>
                                        </p:tav>
                                        <p:tav tm="100000">
                                          <p:val>
                                            <p:strVal val="#ppt_y"/>
                                          </p:val>
                                        </p:tav>
                                      </p:tavLst>
                                    </p:anim>
                                  </p:childTnLst>
                                </p:cTn>
                              </p:par>
                              <p:par>
                                <p:cTn id="115" presetID="2" presetClass="entr" presetSubtype="8" fill="hold" grpId="0" nodeType="withEffect">
                                  <p:stCondLst>
                                    <p:cond delay="1250"/>
                                  </p:stCondLst>
                                  <p:childTnLst>
                                    <p:set>
                                      <p:cBhvr>
                                        <p:cTn id="116" dur="1" fill="hold">
                                          <p:stCondLst>
                                            <p:cond delay="0"/>
                                          </p:stCondLst>
                                        </p:cTn>
                                        <p:tgtEl>
                                          <p:spTgt spid="28"/>
                                        </p:tgtEl>
                                        <p:attrNameLst>
                                          <p:attrName>style.visibility</p:attrName>
                                        </p:attrNameLst>
                                      </p:cBhvr>
                                      <p:to>
                                        <p:strVal val="visible"/>
                                      </p:to>
                                    </p:set>
                                    <p:anim calcmode="lin" valueType="num">
                                      <p:cBhvr additive="base">
                                        <p:cTn id="117" dur="500" fill="hold"/>
                                        <p:tgtEl>
                                          <p:spTgt spid="28"/>
                                        </p:tgtEl>
                                        <p:attrNameLst>
                                          <p:attrName>ppt_x</p:attrName>
                                        </p:attrNameLst>
                                      </p:cBhvr>
                                      <p:tavLst>
                                        <p:tav tm="0">
                                          <p:val>
                                            <p:strVal val="0-#ppt_w/2"/>
                                          </p:val>
                                        </p:tav>
                                        <p:tav tm="100000">
                                          <p:val>
                                            <p:strVal val="#ppt_x"/>
                                          </p:val>
                                        </p:tav>
                                      </p:tavLst>
                                    </p:anim>
                                    <p:anim calcmode="lin" valueType="num">
                                      <p:cBhvr additive="base">
                                        <p:cTn id="118" dur="500" fill="hold"/>
                                        <p:tgtEl>
                                          <p:spTgt spid="28"/>
                                        </p:tgtEl>
                                        <p:attrNameLst>
                                          <p:attrName>ppt_y</p:attrName>
                                        </p:attrNameLst>
                                      </p:cBhvr>
                                      <p:tavLst>
                                        <p:tav tm="0">
                                          <p:val>
                                            <p:strVal val="#ppt_y"/>
                                          </p:val>
                                        </p:tav>
                                        <p:tav tm="100000">
                                          <p:val>
                                            <p:strVal val="#ppt_y"/>
                                          </p:val>
                                        </p:tav>
                                      </p:tavLst>
                                    </p:anim>
                                  </p:childTnLst>
                                </p:cTn>
                              </p:par>
                              <p:par>
                                <p:cTn id="119" presetID="2" presetClass="entr" presetSubtype="2" fill="hold" grpId="0" nodeType="withEffect">
                                  <p:stCondLst>
                                    <p:cond delay="1250"/>
                                  </p:stCondLst>
                                  <p:childTnLst>
                                    <p:set>
                                      <p:cBhvr>
                                        <p:cTn id="120" dur="1" fill="hold">
                                          <p:stCondLst>
                                            <p:cond delay="0"/>
                                          </p:stCondLst>
                                        </p:cTn>
                                        <p:tgtEl>
                                          <p:spTgt spid="30"/>
                                        </p:tgtEl>
                                        <p:attrNameLst>
                                          <p:attrName>style.visibility</p:attrName>
                                        </p:attrNameLst>
                                      </p:cBhvr>
                                      <p:to>
                                        <p:strVal val="visible"/>
                                      </p:to>
                                    </p:set>
                                    <p:anim calcmode="lin" valueType="num">
                                      <p:cBhvr additive="base">
                                        <p:cTn id="121" dur="500" fill="hold"/>
                                        <p:tgtEl>
                                          <p:spTgt spid="30"/>
                                        </p:tgtEl>
                                        <p:attrNameLst>
                                          <p:attrName>ppt_x</p:attrName>
                                        </p:attrNameLst>
                                      </p:cBhvr>
                                      <p:tavLst>
                                        <p:tav tm="0">
                                          <p:val>
                                            <p:strVal val="1+#ppt_w/2"/>
                                          </p:val>
                                        </p:tav>
                                        <p:tav tm="100000">
                                          <p:val>
                                            <p:strVal val="#ppt_x"/>
                                          </p:val>
                                        </p:tav>
                                      </p:tavLst>
                                    </p:anim>
                                    <p:anim calcmode="lin" valueType="num">
                                      <p:cBhvr additive="base">
                                        <p:cTn id="12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31" presetClass="entr" presetSubtype="0" fill="hold" grpId="0" nodeType="clickEffect">
                                  <p:stCondLst>
                                    <p:cond delay="0"/>
                                  </p:stCondLst>
                                  <p:childTnLst>
                                    <p:set>
                                      <p:cBhvr>
                                        <p:cTn id="126" dur="1" fill="hold">
                                          <p:stCondLst>
                                            <p:cond delay="0"/>
                                          </p:stCondLst>
                                        </p:cTn>
                                        <p:tgtEl>
                                          <p:spTgt spid="5"/>
                                        </p:tgtEl>
                                        <p:attrNameLst>
                                          <p:attrName>style.visibility</p:attrName>
                                        </p:attrNameLst>
                                      </p:cBhvr>
                                      <p:to>
                                        <p:strVal val="visible"/>
                                      </p:to>
                                    </p:set>
                                    <p:anim calcmode="lin" valueType="num">
                                      <p:cBhvr>
                                        <p:cTn id="127" dur="1000" fill="hold"/>
                                        <p:tgtEl>
                                          <p:spTgt spid="5"/>
                                        </p:tgtEl>
                                        <p:attrNameLst>
                                          <p:attrName>ppt_w</p:attrName>
                                        </p:attrNameLst>
                                      </p:cBhvr>
                                      <p:tavLst>
                                        <p:tav tm="0">
                                          <p:val>
                                            <p:fltVal val="0"/>
                                          </p:val>
                                        </p:tav>
                                        <p:tav tm="100000">
                                          <p:val>
                                            <p:strVal val="#ppt_w"/>
                                          </p:val>
                                        </p:tav>
                                      </p:tavLst>
                                    </p:anim>
                                    <p:anim calcmode="lin" valueType="num">
                                      <p:cBhvr>
                                        <p:cTn id="128" dur="1000" fill="hold"/>
                                        <p:tgtEl>
                                          <p:spTgt spid="5"/>
                                        </p:tgtEl>
                                        <p:attrNameLst>
                                          <p:attrName>ppt_h</p:attrName>
                                        </p:attrNameLst>
                                      </p:cBhvr>
                                      <p:tavLst>
                                        <p:tav tm="0">
                                          <p:val>
                                            <p:fltVal val="0"/>
                                          </p:val>
                                        </p:tav>
                                        <p:tav tm="100000">
                                          <p:val>
                                            <p:strVal val="#ppt_h"/>
                                          </p:val>
                                        </p:tav>
                                      </p:tavLst>
                                    </p:anim>
                                    <p:anim calcmode="lin" valueType="num">
                                      <p:cBhvr>
                                        <p:cTn id="129" dur="1000" fill="hold"/>
                                        <p:tgtEl>
                                          <p:spTgt spid="5"/>
                                        </p:tgtEl>
                                        <p:attrNameLst>
                                          <p:attrName>style.rotation</p:attrName>
                                        </p:attrNameLst>
                                      </p:cBhvr>
                                      <p:tavLst>
                                        <p:tav tm="0">
                                          <p:val>
                                            <p:fltVal val="90"/>
                                          </p:val>
                                        </p:tav>
                                        <p:tav tm="100000">
                                          <p:val>
                                            <p:fltVal val="0"/>
                                          </p:val>
                                        </p:tav>
                                      </p:tavLst>
                                    </p:anim>
                                    <p:animEffect transition="in" filter="fade">
                                      <p:cBhvr>
                                        <p:cTn id="130" dur="1000"/>
                                        <p:tgtEl>
                                          <p:spTgt spid="5"/>
                                        </p:tgtEl>
                                      </p:cBhvr>
                                    </p:animEffect>
                                  </p:childTnLst>
                                </p:cTn>
                              </p:par>
                            </p:childTnLst>
                          </p:cTn>
                        </p:par>
                        <p:par>
                          <p:cTn id="131" fill="hold">
                            <p:stCondLst>
                              <p:cond delay="1000"/>
                            </p:stCondLst>
                            <p:childTnLst>
                              <p:par>
                                <p:cTn id="132" presetID="22" presetClass="entr" presetSubtype="8" fill="hold" grpId="0" nodeType="afterEffect">
                                  <p:stCondLst>
                                    <p:cond delay="0"/>
                                  </p:stCondLst>
                                  <p:childTnLst>
                                    <p:set>
                                      <p:cBhvr>
                                        <p:cTn id="133" dur="1" fill="hold">
                                          <p:stCondLst>
                                            <p:cond delay="0"/>
                                          </p:stCondLst>
                                        </p:cTn>
                                        <p:tgtEl>
                                          <p:spTgt spid="4"/>
                                        </p:tgtEl>
                                        <p:attrNameLst>
                                          <p:attrName>style.visibility</p:attrName>
                                        </p:attrNameLst>
                                      </p:cBhvr>
                                      <p:to>
                                        <p:strVal val="visible"/>
                                      </p:to>
                                    </p:set>
                                    <p:animEffect transition="in" filter="wipe(left)">
                                      <p:cBhvr>
                                        <p:cTn id="134" dur="500"/>
                                        <p:tgtEl>
                                          <p:spTgt spid="4"/>
                                        </p:tgtEl>
                                      </p:cBhvr>
                                    </p:animEffect>
                                  </p:childTnLst>
                                </p:cTn>
                              </p:par>
                            </p:childTnLst>
                          </p:cTn>
                        </p:par>
                        <p:par>
                          <p:cTn id="135" fill="hold">
                            <p:stCondLst>
                              <p:cond delay="1500"/>
                            </p:stCondLst>
                            <p:childTnLst>
                              <p:par>
                                <p:cTn id="136" presetID="10" presetClass="entr" presetSubtype="0" fill="hold" grpId="0" nodeType="after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par>
                          <p:cTn id="139" fill="hold">
                            <p:stCondLst>
                              <p:cond delay="2000"/>
                            </p:stCondLst>
                            <p:childTnLst>
                              <p:par>
                                <p:cTn id="140" presetID="22" presetClass="entr" presetSubtype="1" fill="hold" grpId="0" nodeType="afterEffect">
                                  <p:stCondLst>
                                    <p:cond delay="0"/>
                                  </p:stCondLst>
                                  <p:childTnLst>
                                    <p:set>
                                      <p:cBhvr>
                                        <p:cTn id="141" dur="1" fill="hold">
                                          <p:stCondLst>
                                            <p:cond delay="0"/>
                                          </p:stCondLst>
                                        </p:cTn>
                                        <p:tgtEl>
                                          <p:spTgt spid="3"/>
                                        </p:tgtEl>
                                        <p:attrNameLst>
                                          <p:attrName>style.visibility</p:attrName>
                                        </p:attrNameLst>
                                      </p:cBhvr>
                                      <p:to>
                                        <p:strVal val="visible"/>
                                      </p:to>
                                    </p:set>
                                    <p:animEffect transition="in" filter="wipe(up)">
                                      <p:cBhvr>
                                        <p:cTn id="142" dur="500"/>
                                        <p:tgtEl>
                                          <p:spTgt spid="3"/>
                                        </p:tgtEl>
                                      </p:cBhvr>
                                    </p:animEffect>
                                  </p:childTnLst>
                                </p:cTn>
                              </p:par>
                            </p:childTnLst>
                          </p:cTn>
                        </p:par>
                        <p:par>
                          <p:cTn id="143" fill="hold">
                            <p:stCondLst>
                              <p:cond delay="2500"/>
                            </p:stCondLst>
                            <p:childTnLst>
                              <p:par>
                                <p:cTn id="144" presetID="31" presetClass="entr" presetSubtype="0" fill="hold" grpId="0" nodeType="afterEffect">
                                  <p:stCondLst>
                                    <p:cond delay="0"/>
                                  </p:stCondLst>
                                  <p:childTnLst>
                                    <p:set>
                                      <p:cBhvr>
                                        <p:cTn id="145" dur="1" fill="hold">
                                          <p:stCondLst>
                                            <p:cond delay="0"/>
                                          </p:stCondLst>
                                        </p:cTn>
                                        <p:tgtEl>
                                          <p:spTgt spid="33"/>
                                        </p:tgtEl>
                                        <p:attrNameLst>
                                          <p:attrName>style.visibility</p:attrName>
                                        </p:attrNameLst>
                                      </p:cBhvr>
                                      <p:to>
                                        <p:strVal val="visible"/>
                                      </p:to>
                                    </p:set>
                                    <p:anim calcmode="lin" valueType="num">
                                      <p:cBhvr>
                                        <p:cTn id="146" dur="1000" fill="hold"/>
                                        <p:tgtEl>
                                          <p:spTgt spid="33"/>
                                        </p:tgtEl>
                                        <p:attrNameLst>
                                          <p:attrName>ppt_w</p:attrName>
                                        </p:attrNameLst>
                                      </p:cBhvr>
                                      <p:tavLst>
                                        <p:tav tm="0">
                                          <p:val>
                                            <p:fltVal val="0"/>
                                          </p:val>
                                        </p:tav>
                                        <p:tav tm="100000">
                                          <p:val>
                                            <p:strVal val="#ppt_w"/>
                                          </p:val>
                                        </p:tav>
                                      </p:tavLst>
                                    </p:anim>
                                    <p:anim calcmode="lin" valueType="num">
                                      <p:cBhvr>
                                        <p:cTn id="147" dur="1000" fill="hold"/>
                                        <p:tgtEl>
                                          <p:spTgt spid="33"/>
                                        </p:tgtEl>
                                        <p:attrNameLst>
                                          <p:attrName>ppt_h</p:attrName>
                                        </p:attrNameLst>
                                      </p:cBhvr>
                                      <p:tavLst>
                                        <p:tav tm="0">
                                          <p:val>
                                            <p:fltVal val="0"/>
                                          </p:val>
                                        </p:tav>
                                        <p:tav tm="100000">
                                          <p:val>
                                            <p:strVal val="#ppt_h"/>
                                          </p:val>
                                        </p:tav>
                                      </p:tavLst>
                                    </p:anim>
                                    <p:anim calcmode="lin" valueType="num">
                                      <p:cBhvr>
                                        <p:cTn id="148" dur="1000" fill="hold"/>
                                        <p:tgtEl>
                                          <p:spTgt spid="33"/>
                                        </p:tgtEl>
                                        <p:attrNameLst>
                                          <p:attrName>style.rotation</p:attrName>
                                        </p:attrNameLst>
                                      </p:cBhvr>
                                      <p:tavLst>
                                        <p:tav tm="0">
                                          <p:val>
                                            <p:fltVal val="90"/>
                                          </p:val>
                                        </p:tav>
                                        <p:tav tm="100000">
                                          <p:val>
                                            <p:fltVal val="0"/>
                                          </p:val>
                                        </p:tav>
                                      </p:tavLst>
                                    </p:anim>
                                    <p:animEffect transition="in" filter="fade">
                                      <p:cBhvr>
                                        <p:cTn id="149" dur="1000"/>
                                        <p:tgtEl>
                                          <p:spTgt spid="33"/>
                                        </p:tgtEl>
                                      </p:cBhvr>
                                    </p:animEffect>
                                  </p:childTnLst>
                                </p:cTn>
                              </p:par>
                              <p:par>
                                <p:cTn id="150" presetID="2" presetClass="entr" presetSubtype="8" fill="hold" nodeType="withEffect">
                                  <p:stCondLst>
                                    <p:cond delay="75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0-#ppt_w/2"/>
                                          </p:val>
                                        </p:tav>
                                        <p:tav tm="100000">
                                          <p:val>
                                            <p:strVal val="#ppt_x"/>
                                          </p:val>
                                        </p:tav>
                                      </p:tavLst>
                                    </p:anim>
                                    <p:anim calcmode="lin" valueType="num">
                                      <p:cBhvr additive="base">
                                        <p:cTn id="153" dur="500" fill="hold"/>
                                        <p:tgtEl>
                                          <p:spTgt spid="35"/>
                                        </p:tgtEl>
                                        <p:attrNameLst>
                                          <p:attrName>ppt_y</p:attrName>
                                        </p:attrNameLst>
                                      </p:cBhvr>
                                      <p:tavLst>
                                        <p:tav tm="0">
                                          <p:val>
                                            <p:strVal val="#ppt_y"/>
                                          </p:val>
                                        </p:tav>
                                        <p:tav tm="100000">
                                          <p:val>
                                            <p:strVal val="#ppt_y"/>
                                          </p:val>
                                        </p:tav>
                                      </p:tavLst>
                                    </p:anim>
                                  </p:childTnLst>
                                </p:cTn>
                              </p:par>
                              <p:par>
                                <p:cTn id="154" presetID="2" presetClass="entr" presetSubtype="2" fill="hold" grpId="0" nodeType="withEffect">
                                  <p:stCondLst>
                                    <p:cond delay="750"/>
                                  </p:stCondLst>
                                  <p:childTnLst>
                                    <p:set>
                                      <p:cBhvr>
                                        <p:cTn id="155" dur="1" fill="hold">
                                          <p:stCondLst>
                                            <p:cond delay="0"/>
                                          </p:stCondLst>
                                        </p:cTn>
                                        <p:tgtEl>
                                          <p:spTgt spid="34"/>
                                        </p:tgtEl>
                                        <p:attrNameLst>
                                          <p:attrName>style.visibility</p:attrName>
                                        </p:attrNameLst>
                                      </p:cBhvr>
                                      <p:to>
                                        <p:strVal val="visible"/>
                                      </p:to>
                                    </p:set>
                                    <p:anim calcmode="lin" valueType="num">
                                      <p:cBhvr additive="base">
                                        <p:cTn id="156" dur="500" fill="hold"/>
                                        <p:tgtEl>
                                          <p:spTgt spid="34"/>
                                        </p:tgtEl>
                                        <p:attrNameLst>
                                          <p:attrName>ppt_x</p:attrName>
                                        </p:attrNameLst>
                                      </p:cBhvr>
                                      <p:tavLst>
                                        <p:tav tm="0">
                                          <p:val>
                                            <p:strVal val="1+#ppt_w/2"/>
                                          </p:val>
                                        </p:tav>
                                        <p:tav tm="100000">
                                          <p:val>
                                            <p:strVal val="#ppt_x"/>
                                          </p:val>
                                        </p:tav>
                                      </p:tavLst>
                                    </p:anim>
                                    <p:anim calcmode="lin" valueType="num">
                                      <p:cBhvr additive="base">
                                        <p:cTn id="157" dur="500" fill="hold"/>
                                        <p:tgtEl>
                                          <p:spTgt spid="34"/>
                                        </p:tgtEl>
                                        <p:attrNameLst>
                                          <p:attrName>ppt_y</p:attrName>
                                        </p:attrNameLst>
                                      </p:cBhvr>
                                      <p:tavLst>
                                        <p:tav tm="0">
                                          <p:val>
                                            <p:strVal val="#ppt_y"/>
                                          </p:val>
                                        </p:tav>
                                        <p:tav tm="100000">
                                          <p:val>
                                            <p:strVal val="#ppt_y"/>
                                          </p:val>
                                        </p:tav>
                                      </p:tavLst>
                                    </p:anim>
                                  </p:childTnLst>
                                </p:cTn>
                              </p:par>
                              <p:par>
                                <p:cTn id="158" presetID="2" presetClass="entr" presetSubtype="8" fill="hold" grpId="0" nodeType="withEffect">
                                  <p:stCondLst>
                                    <p:cond delay="1250"/>
                                  </p:stCondLst>
                                  <p:childTnLst>
                                    <p:set>
                                      <p:cBhvr>
                                        <p:cTn id="159" dur="1" fill="hold">
                                          <p:stCondLst>
                                            <p:cond delay="0"/>
                                          </p:stCondLst>
                                        </p:cTn>
                                        <p:tgtEl>
                                          <p:spTgt spid="36"/>
                                        </p:tgtEl>
                                        <p:attrNameLst>
                                          <p:attrName>style.visibility</p:attrName>
                                        </p:attrNameLst>
                                      </p:cBhvr>
                                      <p:to>
                                        <p:strVal val="visible"/>
                                      </p:to>
                                    </p:set>
                                    <p:anim calcmode="lin" valueType="num">
                                      <p:cBhvr additive="base">
                                        <p:cTn id="160" dur="500" fill="hold"/>
                                        <p:tgtEl>
                                          <p:spTgt spid="36"/>
                                        </p:tgtEl>
                                        <p:attrNameLst>
                                          <p:attrName>ppt_x</p:attrName>
                                        </p:attrNameLst>
                                      </p:cBhvr>
                                      <p:tavLst>
                                        <p:tav tm="0">
                                          <p:val>
                                            <p:strVal val="0-#ppt_w/2"/>
                                          </p:val>
                                        </p:tav>
                                        <p:tav tm="100000">
                                          <p:val>
                                            <p:strVal val="#ppt_x"/>
                                          </p:val>
                                        </p:tav>
                                      </p:tavLst>
                                    </p:anim>
                                    <p:anim calcmode="lin" valueType="num">
                                      <p:cBhvr additive="base">
                                        <p:cTn id="161" dur="500" fill="hold"/>
                                        <p:tgtEl>
                                          <p:spTgt spid="36"/>
                                        </p:tgtEl>
                                        <p:attrNameLst>
                                          <p:attrName>ppt_y</p:attrName>
                                        </p:attrNameLst>
                                      </p:cBhvr>
                                      <p:tavLst>
                                        <p:tav tm="0">
                                          <p:val>
                                            <p:strVal val="#ppt_y"/>
                                          </p:val>
                                        </p:tav>
                                        <p:tav tm="100000">
                                          <p:val>
                                            <p:strVal val="#ppt_y"/>
                                          </p:val>
                                        </p:tav>
                                      </p:tavLst>
                                    </p:anim>
                                  </p:childTnLst>
                                </p:cTn>
                              </p:par>
                              <p:par>
                                <p:cTn id="162" presetID="2" presetClass="entr" presetSubtype="2" fill="hold" grpId="0" nodeType="withEffect">
                                  <p:stCondLst>
                                    <p:cond delay="1250"/>
                                  </p:stCondLst>
                                  <p:childTnLst>
                                    <p:set>
                                      <p:cBhvr>
                                        <p:cTn id="163" dur="1" fill="hold">
                                          <p:stCondLst>
                                            <p:cond delay="0"/>
                                          </p:stCondLst>
                                        </p:cTn>
                                        <p:tgtEl>
                                          <p:spTgt spid="38"/>
                                        </p:tgtEl>
                                        <p:attrNameLst>
                                          <p:attrName>style.visibility</p:attrName>
                                        </p:attrNameLst>
                                      </p:cBhvr>
                                      <p:to>
                                        <p:strVal val="visible"/>
                                      </p:to>
                                    </p:set>
                                    <p:anim calcmode="lin" valueType="num">
                                      <p:cBhvr additive="base">
                                        <p:cTn id="164" dur="500" fill="hold"/>
                                        <p:tgtEl>
                                          <p:spTgt spid="38"/>
                                        </p:tgtEl>
                                        <p:attrNameLst>
                                          <p:attrName>ppt_x</p:attrName>
                                        </p:attrNameLst>
                                      </p:cBhvr>
                                      <p:tavLst>
                                        <p:tav tm="0">
                                          <p:val>
                                            <p:strVal val="1+#ppt_w/2"/>
                                          </p:val>
                                        </p:tav>
                                        <p:tav tm="100000">
                                          <p:val>
                                            <p:strVal val="#ppt_x"/>
                                          </p:val>
                                        </p:tav>
                                      </p:tavLst>
                                    </p:anim>
                                    <p:anim calcmode="lin" valueType="num">
                                      <p:cBhvr additive="base">
                                        <p:cTn id="165" dur="500" fill="hold"/>
                                        <p:tgtEl>
                                          <p:spTgt spid="38"/>
                                        </p:tgtEl>
                                        <p:attrNameLst>
                                          <p:attrName>ppt_y</p:attrName>
                                        </p:attrNameLst>
                                      </p:cBhvr>
                                      <p:tavLst>
                                        <p:tav tm="0">
                                          <p:val>
                                            <p:strVal val="#ppt_y"/>
                                          </p:val>
                                        </p:tav>
                                        <p:tav tm="100000">
                                          <p:val>
                                            <p:strVal val="#ppt_y"/>
                                          </p:val>
                                        </p:tav>
                                      </p:tavLst>
                                    </p:anim>
                                  </p:childTnLst>
                                </p:cTn>
                              </p:par>
                            </p:childTnLst>
                          </p:cTn>
                        </p:par>
                        <p:par>
                          <p:cTn id="166" fill="hold">
                            <p:stCondLst>
                              <p:cond delay="4250"/>
                            </p:stCondLst>
                            <p:childTnLst>
                              <p:par>
                                <p:cTn id="167" presetID="22" presetClass="entr" presetSubtype="4" fill="hold" grpId="0" nodeType="afterEffect">
                                  <p:stCondLst>
                                    <p:cond delay="0"/>
                                  </p:stCondLst>
                                  <p:childTnLst>
                                    <p:set>
                                      <p:cBhvr>
                                        <p:cTn id="168" dur="1" fill="hold">
                                          <p:stCondLst>
                                            <p:cond delay="0"/>
                                          </p:stCondLst>
                                        </p:cTn>
                                        <p:tgtEl>
                                          <p:spTgt spid="49"/>
                                        </p:tgtEl>
                                        <p:attrNameLst>
                                          <p:attrName>style.visibility</p:attrName>
                                        </p:attrNameLst>
                                      </p:cBhvr>
                                      <p:to>
                                        <p:strVal val="visible"/>
                                      </p:to>
                                    </p:set>
                                    <p:animEffect transition="in" filter="wipe(down)">
                                      <p:cBhvr>
                                        <p:cTn id="169" dur="500"/>
                                        <p:tgtEl>
                                          <p:spTgt spid="49"/>
                                        </p:tgtEl>
                                      </p:cBhvr>
                                    </p:animEffect>
                                  </p:childTnLst>
                                </p:cTn>
                              </p:par>
                            </p:childTnLst>
                          </p:cTn>
                        </p:par>
                        <p:par>
                          <p:cTn id="170" fill="hold">
                            <p:stCondLst>
                              <p:cond delay="4750"/>
                            </p:stCondLst>
                            <p:childTnLst>
                              <p:par>
                                <p:cTn id="171" presetID="10" presetClass="entr" presetSubtype="0" fill="hold" grpId="0" nodeType="afterEffect">
                                  <p:stCondLst>
                                    <p:cond delay="0"/>
                                  </p:stCondLst>
                                  <p:childTnLst>
                                    <p:set>
                                      <p:cBhvr>
                                        <p:cTn id="172" dur="1" fill="hold">
                                          <p:stCondLst>
                                            <p:cond delay="0"/>
                                          </p:stCondLst>
                                        </p:cTn>
                                        <p:tgtEl>
                                          <p:spTgt spid="43"/>
                                        </p:tgtEl>
                                        <p:attrNameLst>
                                          <p:attrName>style.visibility</p:attrName>
                                        </p:attrNameLst>
                                      </p:cBhvr>
                                      <p:to>
                                        <p:strVal val="visible"/>
                                      </p:to>
                                    </p:set>
                                    <p:animEffect transition="in" filter="fade">
                                      <p:cBhvr>
                                        <p:cTn id="173" dur="500"/>
                                        <p:tgtEl>
                                          <p:spTgt spid="43"/>
                                        </p:tgtEl>
                                      </p:cBhvr>
                                    </p:animEffect>
                                  </p:childTnLst>
                                </p:cTn>
                              </p:par>
                            </p:childTnLst>
                          </p:cTn>
                        </p:par>
                        <p:par>
                          <p:cTn id="174" fill="hold">
                            <p:stCondLst>
                              <p:cond delay="5250"/>
                            </p:stCondLst>
                            <p:childTnLst>
                              <p:par>
                                <p:cTn id="175" presetID="31" presetClass="entr" presetSubtype="0" fill="hold" grpId="0" nodeType="afterEffect">
                                  <p:stCondLst>
                                    <p:cond delay="0"/>
                                  </p:stCondLst>
                                  <p:childTnLst>
                                    <p:set>
                                      <p:cBhvr>
                                        <p:cTn id="176" dur="1" fill="hold">
                                          <p:stCondLst>
                                            <p:cond delay="0"/>
                                          </p:stCondLst>
                                        </p:cTn>
                                        <p:tgtEl>
                                          <p:spTgt spid="44"/>
                                        </p:tgtEl>
                                        <p:attrNameLst>
                                          <p:attrName>style.visibility</p:attrName>
                                        </p:attrNameLst>
                                      </p:cBhvr>
                                      <p:to>
                                        <p:strVal val="visible"/>
                                      </p:to>
                                    </p:set>
                                    <p:anim calcmode="lin" valueType="num">
                                      <p:cBhvr>
                                        <p:cTn id="177" dur="1000" fill="hold"/>
                                        <p:tgtEl>
                                          <p:spTgt spid="44"/>
                                        </p:tgtEl>
                                        <p:attrNameLst>
                                          <p:attrName>ppt_w</p:attrName>
                                        </p:attrNameLst>
                                      </p:cBhvr>
                                      <p:tavLst>
                                        <p:tav tm="0">
                                          <p:val>
                                            <p:fltVal val="0"/>
                                          </p:val>
                                        </p:tav>
                                        <p:tav tm="100000">
                                          <p:val>
                                            <p:strVal val="#ppt_w"/>
                                          </p:val>
                                        </p:tav>
                                      </p:tavLst>
                                    </p:anim>
                                    <p:anim calcmode="lin" valueType="num">
                                      <p:cBhvr>
                                        <p:cTn id="178" dur="1000" fill="hold"/>
                                        <p:tgtEl>
                                          <p:spTgt spid="44"/>
                                        </p:tgtEl>
                                        <p:attrNameLst>
                                          <p:attrName>ppt_h</p:attrName>
                                        </p:attrNameLst>
                                      </p:cBhvr>
                                      <p:tavLst>
                                        <p:tav tm="0">
                                          <p:val>
                                            <p:fltVal val="0"/>
                                          </p:val>
                                        </p:tav>
                                        <p:tav tm="100000">
                                          <p:val>
                                            <p:strVal val="#ppt_h"/>
                                          </p:val>
                                        </p:tav>
                                      </p:tavLst>
                                    </p:anim>
                                    <p:anim calcmode="lin" valueType="num">
                                      <p:cBhvr>
                                        <p:cTn id="179" dur="1000" fill="hold"/>
                                        <p:tgtEl>
                                          <p:spTgt spid="44"/>
                                        </p:tgtEl>
                                        <p:attrNameLst>
                                          <p:attrName>style.rotation</p:attrName>
                                        </p:attrNameLst>
                                      </p:cBhvr>
                                      <p:tavLst>
                                        <p:tav tm="0">
                                          <p:val>
                                            <p:fltVal val="90"/>
                                          </p:val>
                                        </p:tav>
                                        <p:tav tm="100000">
                                          <p:val>
                                            <p:fltVal val="0"/>
                                          </p:val>
                                        </p:tav>
                                      </p:tavLst>
                                    </p:anim>
                                    <p:animEffect transition="in" filter="fade">
                                      <p:cBhvr>
                                        <p:cTn id="180" dur="1000"/>
                                        <p:tgtEl>
                                          <p:spTgt spid="44"/>
                                        </p:tgtEl>
                                      </p:cBhvr>
                                    </p:animEffect>
                                  </p:childTnLst>
                                </p:cTn>
                              </p:par>
                              <p:par>
                                <p:cTn id="181" presetID="2" presetClass="entr" presetSubtype="8" fill="hold" nodeType="withEffect">
                                  <p:stCondLst>
                                    <p:cond delay="750"/>
                                  </p:stCondLst>
                                  <p:childTnLst>
                                    <p:set>
                                      <p:cBhvr>
                                        <p:cTn id="182" dur="1" fill="hold">
                                          <p:stCondLst>
                                            <p:cond delay="0"/>
                                          </p:stCondLst>
                                        </p:cTn>
                                        <p:tgtEl>
                                          <p:spTgt spid="46"/>
                                        </p:tgtEl>
                                        <p:attrNameLst>
                                          <p:attrName>style.visibility</p:attrName>
                                        </p:attrNameLst>
                                      </p:cBhvr>
                                      <p:to>
                                        <p:strVal val="visible"/>
                                      </p:to>
                                    </p:set>
                                    <p:anim calcmode="lin" valueType="num">
                                      <p:cBhvr additive="base">
                                        <p:cTn id="183" dur="500" fill="hold"/>
                                        <p:tgtEl>
                                          <p:spTgt spid="46"/>
                                        </p:tgtEl>
                                        <p:attrNameLst>
                                          <p:attrName>ppt_x</p:attrName>
                                        </p:attrNameLst>
                                      </p:cBhvr>
                                      <p:tavLst>
                                        <p:tav tm="0">
                                          <p:val>
                                            <p:strVal val="0-#ppt_w/2"/>
                                          </p:val>
                                        </p:tav>
                                        <p:tav tm="100000">
                                          <p:val>
                                            <p:strVal val="#ppt_x"/>
                                          </p:val>
                                        </p:tav>
                                      </p:tavLst>
                                    </p:anim>
                                    <p:anim calcmode="lin" valueType="num">
                                      <p:cBhvr additive="base">
                                        <p:cTn id="184" dur="500" fill="hold"/>
                                        <p:tgtEl>
                                          <p:spTgt spid="46"/>
                                        </p:tgtEl>
                                        <p:attrNameLst>
                                          <p:attrName>ppt_y</p:attrName>
                                        </p:attrNameLst>
                                      </p:cBhvr>
                                      <p:tavLst>
                                        <p:tav tm="0">
                                          <p:val>
                                            <p:strVal val="#ppt_y"/>
                                          </p:val>
                                        </p:tav>
                                        <p:tav tm="100000">
                                          <p:val>
                                            <p:strVal val="#ppt_y"/>
                                          </p:val>
                                        </p:tav>
                                      </p:tavLst>
                                    </p:anim>
                                  </p:childTnLst>
                                </p:cTn>
                              </p:par>
                              <p:par>
                                <p:cTn id="185" presetID="2" presetClass="entr" presetSubtype="2" fill="hold" grpId="0" nodeType="withEffect">
                                  <p:stCondLst>
                                    <p:cond delay="750"/>
                                  </p:stCondLst>
                                  <p:childTnLst>
                                    <p:set>
                                      <p:cBhvr>
                                        <p:cTn id="186" dur="1" fill="hold">
                                          <p:stCondLst>
                                            <p:cond delay="0"/>
                                          </p:stCondLst>
                                        </p:cTn>
                                        <p:tgtEl>
                                          <p:spTgt spid="45"/>
                                        </p:tgtEl>
                                        <p:attrNameLst>
                                          <p:attrName>style.visibility</p:attrName>
                                        </p:attrNameLst>
                                      </p:cBhvr>
                                      <p:to>
                                        <p:strVal val="visible"/>
                                      </p:to>
                                    </p:set>
                                    <p:anim calcmode="lin" valueType="num">
                                      <p:cBhvr additive="base">
                                        <p:cTn id="187" dur="500" fill="hold"/>
                                        <p:tgtEl>
                                          <p:spTgt spid="45"/>
                                        </p:tgtEl>
                                        <p:attrNameLst>
                                          <p:attrName>ppt_x</p:attrName>
                                        </p:attrNameLst>
                                      </p:cBhvr>
                                      <p:tavLst>
                                        <p:tav tm="0">
                                          <p:val>
                                            <p:strVal val="1+#ppt_w/2"/>
                                          </p:val>
                                        </p:tav>
                                        <p:tav tm="100000">
                                          <p:val>
                                            <p:strVal val="#ppt_x"/>
                                          </p:val>
                                        </p:tav>
                                      </p:tavLst>
                                    </p:anim>
                                    <p:anim calcmode="lin" valueType="num">
                                      <p:cBhvr additive="base">
                                        <p:cTn id="188" dur="500" fill="hold"/>
                                        <p:tgtEl>
                                          <p:spTgt spid="45"/>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250"/>
                                  </p:stCondLst>
                                  <p:childTnLst>
                                    <p:set>
                                      <p:cBhvr>
                                        <p:cTn id="190" dur="1" fill="hold">
                                          <p:stCondLst>
                                            <p:cond delay="0"/>
                                          </p:stCondLst>
                                        </p:cTn>
                                        <p:tgtEl>
                                          <p:spTgt spid="47"/>
                                        </p:tgtEl>
                                        <p:attrNameLst>
                                          <p:attrName>style.visibility</p:attrName>
                                        </p:attrNameLst>
                                      </p:cBhvr>
                                      <p:to>
                                        <p:strVal val="visible"/>
                                      </p:to>
                                    </p:set>
                                    <p:anim calcmode="lin" valueType="num">
                                      <p:cBhvr additive="base">
                                        <p:cTn id="191" dur="500" fill="hold"/>
                                        <p:tgtEl>
                                          <p:spTgt spid="47"/>
                                        </p:tgtEl>
                                        <p:attrNameLst>
                                          <p:attrName>ppt_x</p:attrName>
                                        </p:attrNameLst>
                                      </p:cBhvr>
                                      <p:tavLst>
                                        <p:tav tm="0">
                                          <p:val>
                                            <p:strVal val="0-#ppt_w/2"/>
                                          </p:val>
                                        </p:tav>
                                        <p:tav tm="100000">
                                          <p:val>
                                            <p:strVal val="#ppt_x"/>
                                          </p:val>
                                        </p:tav>
                                      </p:tavLst>
                                    </p:anim>
                                    <p:anim calcmode="lin" valueType="num">
                                      <p:cBhvr additive="base">
                                        <p:cTn id="192" dur="500" fill="hold"/>
                                        <p:tgtEl>
                                          <p:spTgt spid="47"/>
                                        </p:tgtEl>
                                        <p:attrNameLst>
                                          <p:attrName>ppt_y</p:attrName>
                                        </p:attrNameLst>
                                      </p:cBhvr>
                                      <p:tavLst>
                                        <p:tav tm="0">
                                          <p:val>
                                            <p:strVal val="#ppt_y"/>
                                          </p:val>
                                        </p:tav>
                                        <p:tav tm="100000">
                                          <p:val>
                                            <p:strVal val="#ppt_y"/>
                                          </p:val>
                                        </p:tav>
                                      </p:tavLst>
                                    </p:anim>
                                  </p:childTnLst>
                                </p:cTn>
                              </p:par>
                              <p:par>
                                <p:cTn id="193" presetID="2" presetClass="entr" presetSubtype="2" fill="hold" grpId="0" nodeType="withEffect">
                                  <p:stCondLst>
                                    <p:cond delay="1250"/>
                                  </p:stCondLst>
                                  <p:childTnLst>
                                    <p:set>
                                      <p:cBhvr>
                                        <p:cTn id="194" dur="1" fill="hold">
                                          <p:stCondLst>
                                            <p:cond delay="0"/>
                                          </p:stCondLst>
                                        </p:cTn>
                                        <p:tgtEl>
                                          <p:spTgt spid="48"/>
                                        </p:tgtEl>
                                        <p:attrNameLst>
                                          <p:attrName>style.visibility</p:attrName>
                                        </p:attrNameLst>
                                      </p:cBhvr>
                                      <p:to>
                                        <p:strVal val="visible"/>
                                      </p:to>
                                    </p:set>
                                    <p:anim calcmode="lin" valueType="num">
                                      <p:cBhvr additive="base">
                                        <p:cTn id="195" dur="500" fill="hold"/>
                                        <p:tgtEl>
                                          <p:spTgt spid="48"/>
                                        </p:tgtEl>
                                        <p:attrNameLst>
                                          <p:attrName>ppt_x</p:attrName>
                                        </p:attrNameLst>
                                      </p:cBhvr>
                                      <p:tavLst>
                                        <p:tav tm="0">
                                          <p:val>
                                            <p:strVal val="1+#ppt_w/2"/>
                                          </p:val>
                                        </p:tav>
                                        <p:tav tm="100000">
                                          <p:val>
                                            <p:strVal val="#ppt_x"/>
                                          </p:val>
                                        </p:tav>
                                      </p:tavLst>
                                    </p:anim>
                                    <p:anim calcmode="lin" valueType="num">
                                      <p:cBhvr additive="base">
                                        <p:cTn id="19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31" presetClass="entr" presetSubtype="0" fill="hold" grpId="0" nodeType="clickEffect">
                                  <p:stCondLst>
                                    <p:cond delay="0"/>
                                  </p:stCondLst>
                                  <p:childTnLst>
                                    <p:set>
                                      <p:cBhvr>
                                        <p:cTn id="200" dur="1" fill="hold">
                                          <p:stCondLst>
                                            <p:cond delay="0"/>
                                          </p:stCondLst>
                                        </p:cTn>
                                        <p:tgtEl>
                                          <p:spTgt spid="42"/>
                                        </p:tgtEl>
                                        <p:attrNameLst>
                                          <p:attrName>style.visibility</p:attrName>
                                        </p:attrNameLst>
                                      </p:cBhvr>
                                      <p:to>
                                        <p:strVal val="visible"/>
                                      </p:to>
                                    </p:set>
                                    <p:anim calcmode="lin" valueType="num">
                                      <p:cBhvr>
                                        <p:cTn id="201" dur="1000" fill="hold"/>
                                        <p:tgtEl>
                                          <p:spTgt spid="42"/>
                                        </p:tgtEl>
                                        <p:attrNameLst>
                                          <p:attrName>ppt_w</p:attrName>
                                        </p:attrNameLst>
                                      </p:cBhvr>
                                      <p:tavLst>
                                        <p:tav tm="0">
                                          <p:val>
                                            <p:fltVal val="0"/>
                                          </p:val>
                                        </p:tav>
                                        <p:tav tm="100000">
                                          <p:val>
                                            <p:strVal val="#ppt_w"/>
                                          </p:val>
                                        </p:tav>
                                      </p:tavLst>
                                    </p:anim>
                                    <p:anim calcmode="lin" valueType="num">
                                      <p:cBhvr>
                                        <p:cTn id="202" dur="1000" fill="hold"/>
                                        <p:tgtEl>
                                          <p:spTgt spid="42"/>
                                        </p:tgtEl>
                                        <p:attrNameLst>
                                          <p:attrName>ppt_h</p:attrName>
                                        </p:attrNameLst>
                                      </p:cBhvr>
                                      <p:tavLst>
                                        <p:tav tm="0">
                                          <p:val>
                                            <p:fltVal val="0"/>
                                          </p:val>
                                        </p:tav>
                                        <p:tav tm="100000">
                                          <p:val>
                                            <p:strVal val="#ppt_h"/>
                                          </p:val>
                                        </p:tav>
                                      </p:tavLst>
                                    </p:anim>
                                    <p:anim calcmode="lin" valueType="num">
                                      <p:cBhvr>
                                        <p:cTn id="203" dur="1000" fill="hold"/>
                                        <p:tgtEl>
                                          <p:spTgt spid="42"/>
                                        </p:tgtEl>
                                        <p:attrNameLst>
                                          <p:attrName>style.rotation</p:attrName>
                                        </p:attrNameLst>
                                      </p:cBhvr>
                                      <p:tavLst>
                                        <p:tav tm="0">
                                          <p:val>
                                            <p:fltVal val="90"/>
                                          </p:val>
                                        </p:tav>
                                        <p:tav tm="100000">
                                          <p:val>
                                            <p:fltVal val="0"/>
                                          </p:val>
                                        </p:tav>
                                      </p:tavLst>
                                    </p:anim>
                                    <p:animEffect transition="in" filter="fade">
                                      <p:cBhvr>
                                        <p:cTn id="204" dur="1000"/>
                                        <p:tgtEl>
                                          <p:spTgt spid="42"/>
                                        </p:tgtEl>
                                      </p:cBhvr>
                                    </p:animEffect>
                                  </p:childTnLst>
                                </p:cTn>
                              </p:par>
                            </p:childTnLst>
                          </p:cTn>
                        </p:par>
                        <p:par>
                          <p:cTn id="205" fill="hold">
                            <p:stCondLst>
                              <p:cond delay="1000"/>
                            </p:stCondLst>
                            <p:childTnLst>
                              <p:par>
                                <p:cTn id="206" presetID="22" presetClass="entr" presetSubtype="8" fill="hold" grpId="0" nodeType="afterEffect">
                                  <p:stCondLst>
                                    <p:cond delay="0"/>
                                  </p:stCondLst>
                                  <p:childTnLst>
                                    <p:set>
                                      <p:cBhvr>
                                        <p:cTn id="207" dur="1" fill="hold">
                                          <p:stCondLst>
                                            <p:cond delay="0"/>
                                          </p:stCondLst>
                                        </p:cTn>
                                        <p:tgtEl>
                                          <p:spTgt spid="41"/>
                                        </p:tgtEl>
                                        <p:attrNameLst>
                                          <p:attrName>style.visibility</p:attrName>
                                        </p:attrNameLst>
                                      </p:cBhvr>
                                      <p:to>
                                        <p:strVal val="visible"/>
                                      </p:to>
                                    </p:set>
                                    <p:animEffect transition="in" filter="wipe(left)">
                                      <p:cBhvr>
                                        <p:cTn id="208" dur="500"/>
                                        <p:tgtEl>
                                          <p:spTgt spid="41"/>
                                        </p:tgtEl>
                                      </p:cBhvr>
                                    </p:animEffect>
                                  </p:childTnLst>
                                </p:cTn>
                              </p:par>
                            </p:childTnLst>
                          </p:cTn>
                        </p:par>
                        <p:par>
                          <p:cTn id="209" fill="hold">
                            <p:stCondLst>
                              <p:cond delay="1500"/>
                            </p:stCondLst>
                            <p:childTnLst>
                              <p:par>
                                <p:cTn id="210" presetID="10" presetClass="entr" presetSubtype="0" fill="hold" grpId="0" nodeType="afterEffect">
                                  <p:stCondLst>
                                    <p:cond delay="0"/>
                                  </p:stCondLst>
                                  <p:childTnLst>
                                    <p:set>
                                      <p:cBhvr>
                                        <p:cTn id="211" dur="1" fill="hold">
                                          <p:stCondLst>
                                            <p:cond delay="0"/>
                                          </p:stCondLst>
                                        </p:cTn>
                                        <p:tgtEl>
                                          <p:spTgt spid="50"/>
                                        </p:tgtEl>
                                        <p:attrNameLst>
                                          <p:attrName>style.visibility</p:attrName>
                                        </p:attrNameLst>
                                      </p:cBhvr>
                                      <p:to>
                                        <p:strVal val="visible"/>
                                      </p:to>
                                    </p:set>
                                    <p:animEffect transition="in" filter="fade">
                                      <p:cBhvr>
                                        <p:cTn id="212" dur="500"/>
                                        <p:tgtEl>
                                          <p:spTgt spid="50"/>
                                        </p:tgtEl>
                                      </p:cBhvr>
                                    </p:animEffect>
                                  </p:childTnLst>
                                </p:cTn>
                              </p:par>
                            </p:childTnLst>
                          </p:cTn>
                        </p:par>
                        <p:par>
                          <p:cTn id="213" fill="hold">
                            <p:stCondLst>
                              <p:cond delay="2000"/>
                            </p:stCondLst>
                            <p:childTnLst>
                              <p:par>
                                <p:cTn id="214" presetID="31" presetClass="entr" presetSubtype="0" fill="hold" grpId="0" nodeType="afterEffect">
                                  <p:stCondLst>
                                    <p:cond delay="0"/>
                                  </p:stCondLst>
                                  <p:childTnLst>
                                    <p:set>
                                      <p:cBhvr>
                                        <p:cTn id="215" dur="1" fill="hold">
                                          <p:stCondLst>
                                            <p:cond delay="0"/>
                                          </p:stCondLst>
                                        </p:cTn>
                                        <p:tgtEl>
                                          <p:spTgt spid="51"/>
                                        </p:tgtEl>
                                        <p:attrNameLst>
                                          <p:attrName>style.visibility</p:attrName>
                                        </p:attrNameLst>
                                      </p:cBhvr>
                                      <p:to>
                                        <p:strVal val="visible"/>
                                      </p:to>
                                    </p:set>
                                    <p:anim calcmode="lin" valueType="num">
                                      <p:cBhvr>
                                        <p:cTn id="216" dur="1000" fill="hold"/>
                                        <p:tgtEl>
                                          <p:spTgt spid="51"/>
                                        </p:tgtEl>
                                        <p:attrNameLst>
                                          <p:attrName>ppt_w</p:attrName>
                                        </p:attrNameLst>
                                      </p:cBhvr>
                                      <p:tavLst>
                                        <p:tav tm="0">
                                          <p:val>
                                            <p:fltVal val="0"/>
                                          </p:val>
                                        </p:tav>
                                        <p:tav tm="100000">
                                          <p:val>
                                            <p:strVal val="#ppt_w"/>
                                          </p:val>
                                        </p:tav>
                                      </p:tavLst>
                                    </p:anim>
                                    <p:anim calcmode="lin" valueType="num">
                                      <p:cBhvr>
                                        <p:cTn id="217" dur="1000" fill="hold"/>
                                        <p:tgtEl>
                                          <p:spTgt spid="51"/>
                                        </p:tgtEl>
                                        <p:attrNameLst>
                                          <p:attrName>ppt_h</p:attrName>
                                        </p:attrNameLst>
                                      </p:cBhvr>
                                      <p:tavLst>
                                        <p:tav tm="0">
                                          <p:val>
                                            <p:fltVal val="0"/>
                                          </p:val>
                                        </p:tav>
                                        <p:tav tm="100000">
                                          <p:val>
                                            <p:strVal val="#ppt_h"/>
                                          </p:val>
                                        </p:tav>
                                      </p:tavLst>
                                    </p:anim>
                                    <p:anim calcmode="lin" valueType="num">
                                      <p:cBhvr>
                                        <p:cTn id="218" dur="1000" fill="hold"/>
                                        <p:tgtEl>
                                          <p:spTgt spid="51"/>
                                        </p:tgtEl>
                                        <p:attrNameLst>
                                          <p:attrName>style.rotation</p:attrName>
                                        </p:attrNameLst>
                                      </p:cBhvr>
                                      <p:tavLst>
                                        <p:tav tm="0">
                                          <p:val>
                                            <p:fltVal val="90"/>
                                          </p:val>
                                        </p:tav>
                                        <p:tav tm="100000">
                                          <p:val>
                                            <p:fltVal val="0"/>
                                          </p:val>
                                        </p:tav>
                                      </p:tavLst>
                                    </p:anim>
                                    <p:animEffect transition="in" filter="fade">
                                      <p:cBhvr>
                                        <p:cTn id="219" dur="1000"/>
                                        <p:tgtEl>
                                          <p:spTgt spid="51"/>
                                        </p:tgtEl>
                                      </p:cBhvr>
                                    </p:animEffect>
                                  </p:childTnLst>
                                </p:cTn>
                              </p:par>
                              <p:par>
                                <p:cTn id="220" presetID="2" presetClass="entr" presetSubtype="8" fill="hold" nodeType="withEffect">
                                  <p:stCondLst>
                                    <p:cond delay="750"/>
                                  </p:stCondLst>
                                  <p:childTnLst>
                                    <p:set>
                                      <p:cBhvr>
                                        <p:cTn id="221" dur="1" fill="hold">
                                          <p:stCondLst>
                                            <p:cond delay="0"/>
                                          </p:stCondLst>
                                        </p:cTn>
                                        <p:tgtEl>
                                          <p:spTgt spid="53"/>
                                        </p:tgtEl>
                                        <p:attrNameLst>
                                          <p:attrName>style.visibility</p:attrName>
                                        </p:attrNameLst>
                                      </p:cBhvr>
                                      <p:to>
                                        <p:strVal val="visible"/>
                                      </p:to>
                                    </p:set>
                                    <p:anim calcmode="lin" valueType="num">
                                      <p:cBhvr additive="base">
                                        <p:cTn id="222" dur="500" fill="hold"/>
                                        <p:tgtEl>
                                          <p:spTgt spid="53"/>
                                        </p:tgtEl>
                                        <p:attrNameLst>
                                          <p:attrName>ppt_x</p:attrName>
                                        </p:attrNameLst>
                                      </p:cBhvr>
                                      <p:tavLst>
                                        <p:tav tm="0">
                                          <p:val>
                                            <p:strVal val="0-#ppt_w/2"/>
                                          </p:val>
                                        </p:tav>
                                        <p:tav tm="100000">
                                          <p:val>
                                            <p:strVal val="#ppt_x"/>
                                          </p:val>
                                        </p:tav>
                                      </p:tavLst>
                                    </p:anim>
                                    <p:anim calcmode="lin" valueType="num">
                                      <p:cBhvr additive="base">
                                        <p:cTn id="223" dur="500" fill="hold"/>
                                        <p:tgtEl>
                                          <p:spTgt spid="53"/>
                                        </p:tgtEl>
                                        <p:attrNameLst>
                                          <p:attrName>ppt_y</p:attrName>
                                        </p:attrNameLst>
                                      </p:cBhvr>
                                      <p:tavLst>
                                        <p:tav tm="0">
                                          <p:val>
                                            <p:strVal val="#ppt_y"/>
                                          </p:val>
                                        </p:tav>
                                        <p:tav tm="100000">
                                          <p:val>
                                            <p:strVal val="#ppt_y"/>
                                          </p:val>
                                        </p:tav>
                                      </p:tavLst>
                                    </p:anim>
                                  </p:childTnLst>
                                </p:cTn>
                              </p:par>
                              <p:par>
                                <p:cTn id="224" presetID="2" presetClass="entr" presetSubtype="2" fill="hold" grpId="0" nodeType="withEffect">
                                  <p:stCondLst>
                                    <p:cond delay="750"/>
                                  </p:stCondLst>
                                  <p:childTnLst>
                                    <p:set>
                                      <p:cBhvr>
                                        <p:cTn id="225" dur="1" fill="hold">
                                          <p:stCondLst>
                                            <p:cond delay="0"/>
                                          </p:stCondLst>
                                        </p:cTn>
                                        <p:tgtEl>
                                          <p:spTgt spid="52"/>
                                        </p:tgtEl>
                                        <p:attrNameLst>
                                          <p:attrName>style.visibility</p:attrName>
                                        </p:attrNameLst>
                                      </p:cBhvr>
                                      <p:to>
                                        <p:strVal val="visible"/>
                                      </p:to>
                                    </p:set>
                                    <p:anim calcmode="lin" valueType="num">
                                      <p:cBhvr additive="base">
                                        <p:cTn id="226" dur="500" fill="hold"/>
                                        <p:tgtEl>
                                          <p:spTgt spid="52"/>
                                        </p:tgtEl>
                                        <p:attrNameLst>
                                          <p:attrName>ppt_x</p:attrName>
                                        </p:attrNameLst>
                                      </p:cBhvr>
                                      <p:tavLst>
                                        <p:tav tm="0">
                                          <p:val>
                                            <p:strVal val="1+#ppt_w/2"/>
                                          </p:val>
                                        </p:tav>
                                        <p:tav tm="100000">
                                          <p:val>
                                            <p:strVal val="#ppt_x"/>
                                          </p:val>
                                        </p:tav>
                                      </p:tavLst>
                                    </p:anim>
                                    <p:anim calcmode="lin" valueType="num">
                                      <p:cBhvr additive="base">
                                        <p:cTn id="227" dur="500" fill="hold"/>
                                        <p:tgtEl>
                                          <p:spTgt spid="52"/>
                                        </p:tgtEl>
                                        <p:attrNameLst>
                                          <p:attrName>ppt_y</p:attrName>
                                        </p:attrNameLst>
                                      </p:cBhvr>
                                      <p:tavLst>
                                        <p:tav tm="0">
                                          <p:val>
                                            <p:strVal val="#ppt_y"/>
                                          </p:val>
                                        </p:tav>
                                        <p:tav tm="100000">
                                          <p:val>
                                            <p:strVal val="#ppt_y"/>
                                          </p:val>
                                        </p:tav>
                                      </p:tavLst>
                                    </p:anim>
                                  </p:childTnLst>
                                </p:cTn>
                              </p:par>
                              <p:par>
                                <p:cTn id="228" presetID="2" presetClass="entr" presetSubtype="8" fill="hold" grpId="0" nodeType="withEffect">
                                  <p:stCondLst>
                                    <p:cond delay="1250"/>
                                  </p:stCondLst>
                                  <p:childTnLst>
                                    <p:set>
                                      <p:cBhvr>
                                        <p:cTn id="229" dur="1" fill="hold">
                                          <p:stCondLst>
                                            <p:cond delay="0"/>
                                          </p:stCondLst>
                                        </p:cTn>
                                        <p:tgtEl>
                                          <p:spTgt spid="54"/>
                                        </p:tgtEl>
                                        <p:attrNameLst>
                                          <p:attrName>style.visibility</p:attrName>
                                        </p:attrNameLst>
                                      </p:cBhvr>
                                      <p:to>
                                        <p:strVal val="visible"/>
                                      </p:to>
                                    </p:set>
                                    <p:anim calcmode="lin" valueType="num">
                                      <p:cBhvr additive="base">
                                        <p:cTn id="230" dur="500" fill="hold"/>
                                        <p:tgtEl>
                                          <p:spTgt spid="54"/>
                                        </p:tgtEl>
                                        <p:attrNameLst>
                                          <p:attrName>ppt_x</p:attrName>
                                        </p:attrNameLst>
                                      </p:cBhvr>
                                      <p:tavLst>
                                        <p:tav tm="0">
                                          <p:val>
                                            <p:strVal val="0-#ppt_w/2"/>
                                          </p:val>
                                        </p:tav>
                                        <p:tav tm="100000">
                                          <p:val>
                                            <p:strVal val="#ppt_x"/>
                                          </p:val>
                                        </p:tav>
                                      </p:tavLst>
                                    </p:anim>
                                    <p:anim calcmode="lin" valueType="num">
                                      <p:cBhvr additive="base">
                                        <p:cTn id="231" dur="500" fill="hold"/>
                                        <p:tgtEl>
                                          <p:spTgt spid="54"/>
                                        </p:tgtEl>
                                        <p:attrNameLst>
                                          <p:attrName>ppt_y</p:attrName>
                                        </p:attrNameLst>
                                      </p:cBhvr>
                                      <p:tavLst>
                                        <p:tav tm="0">
                                          <p:val>
                                            <p:strVal val="#ppt_y"/>
                                          </p:val>
                                        </p:tav>
                                        <p:tav tm="100000">
                                          <p:val>
                                            <p:strVal val="#ppt_y"/>
                                          </p:val>
                                        </p:tav>
                                      </p:tavLst>
                                    </p:anim>
                                  </p:childTnLst>
                                </p:cTn>
                              </p:par>
                              <p:par>
                                <p:cTn id="232" presetID="2" presetClass="entr" presetSubtype="2" fill="hold" grpId="0" nodeType="withEffect">
                                  <p:stCondLst>
                                    <p:cond delay="1250"/>
                                  </p:stCondLst>
                                  <p:childTnLst>
                                    <p:set>
                                      <p:cBhvr>
                                        <p:cTn id="233" dur="1" fill="hold">
                                          <p:stCondLst>
                                            <p:cond delay="0"/>
                                          </p:stCondLst>
                                        </p:cTn>
                                        <p:tgtEl>
                                          <p:spTgt spid="55"/>
                                        </p:tgtEl>
                                        <p:attrNameLst>
                                          <p:attrName>style.visibility</p:attrName>
                                        </p:attrNameLst>
                                      </p:cBhvr>
                                      <p:to>
                                        <p:strVal val="visible"/>
                                      </p:to>
                                    </p:set>
                                    <p:anim calcmode="lin" valueType="num">
                                      <p:cBhvr additive="base">
                                        <p:cTn id="234" dur="500" fill="hold"/>
                                        <p:tgtEl>
                                          <p:spTgt spid="55"/>
                                        </p:tgtEl>
                                        <p:attrNameLst>
                                          <p:attrName>ppt_x</p:attrName>
                                        </p:attrNameLst>
                                      </p:cBhvr>
                                      <p:tavLst>
                                        <p:tav tm="0">
                                          <p:val>
                                            <p:strVal val="1+#ppt_w/2"/>
                                          </p:val>
                                        </p:tav>
                                        <p:tav tm="100000">
                                          <p:val>
                                            <p:strVal val="#ppt_x"/>
                                          </p:val>
                                        </p:tav>
                                      </p:tavLst>
                                    </p:anim>
                                    <p:anim calcmode="lin" valueType="num">
                                      <p:cBhvr additive="base">
                                        <p:cTn id="235" dur="500" fill="hold"/>
                                        <p:tgtEl>
                                          <p:spTgt spid="55"/>
                                        </p:tgtEl>
                                        <p:attrNameLst>
                                          <p:attrName>ppt_y</p:attrName>
                                        </p:attrNameLst>
                                      </p:cBhvr>
                                      <p:tavLst>
                                        <p:tav tm="0">
                                          <p:val>
                                            <p:strVal val="#ppt_y"/>
                                          </p:val>
                                        </p:tav>
                                        <p:tav tm="100000">
                                          <p:val>
                                            <p:strVal val="#ppt_y"/>
                                          </p:val>
                                        </p:tav>
                                      </p:tavLst>
                                    </p:anim>
                                  </p:childTnLst>
                                </p:cTn>
                              </p:par>
                            </p:childTnLst>
                          </p:cTn>
                        </p:par>
                        <p:par>
                          <p:cTn id="236" fill="hold">
                            <p:stCondLst>
                              <p:cond delay="3750"/>
                            </p:stCondLst>
                            <p:childTnLst>
                              <p:par>
                                <p:cTn id="237" presetID="22" presetClass="entr" presetSubtype="4" fill="hold" grpId="0" nodeType="afterEffect">
                                  <p:stCondLst>
                                    <p:cond delay="0"/>
                                  </p:stCondLst>
                                  <p:childTnLst>
                                    <p:set>
                                      <p:cBhvr>
                                        <p:cTn id="238" dur="1" fill="hold">
                                          <p:stCondLst>
                                            <p:cond delay="0"/>
                                          </p:stCondLst>
                                        </p:cTn>
                                        <p:tgtEl>
                                          <p:spTgt spid="57"/>
                                        </p:tgtEl>
                                        <p:attrNameLst>
                                          <p:attrName>style.visibility</p:attrName>
                                        </p:attrNameLst>
                                      </p:cBhvr>
                                      <p:to>
                                        <p:strVal val="visible"/>
                                      </p:to>
                                    </p:set>
                                    <p:animEffect transition="in" filter="wipe(down)">
                                      <p:cBhvr>
                                        <p:cTn id="239" dur="500"/>
                                        <p:tgtEl>
                                          <p:spTgt spid="57"/>
                                        </p:tgtEl>
                                      </p:cBhvr>
                                    </p:animEffect>
                                  </p:childTnLst>
                                </p:cTn>
                              </p:par>
                            </p:childTnLst>
                          </p:cTn>
                        </p:par>
                        <p:par>
                          <p:cTn id="240" fill="hold">
                            <p:stCondLst>
                              <p:cond delay="4250"/>
                            </p:stCondLst>
                            <p:childTnLst>
                              <p:par>
                                <p:cTn id="241" presetID="10" presetClass="entr" presetSubtype="0" fill="hold" grpId="0" nodeType="afterEffect">
                                  <p:stCondLst>
                                    <p:cond delay="0"/>
                                  </p:stCondLst>
                                  <p:childTnLst>
                                    <p:set>
                                      <p:cBhvr>
                                        <p:cTn id="242" dur="1" fill="hold">
                                          <p:stCondLst>
                                            <p:cond delay="0"/>
                                          </p:stCondLst>
                                        </p:cTn>
                                        <p:tgtEl>
                                          <p:spTgt spid="59"/>
                                        </p:tgtEl>
                                        <p:attrNameLst>
                                          <p:attrName>style.visibility</p:attrName>
                                        </p:attrNameLst>
                                      </p:cBhvr>
                                      <p:to>
                                        <p:strVal val="visible"/>
                                      </p:to>
                                    </p:set>
                                    <p:animEffect transition="in" filter="fade">
                                      <p:cBhvr>
                                        <p:cTn id="243" dur="500"/>
                                        <p:tgtEl>
                                          <p:spTgt spid="59"/>
                                        </p:tgtEl>
                                      </p:cBhvr>
                                    </p:animEffect>
                                  </p:childTnLst>
                                </p:cTn>
                              </p:par>
                            </p:childTnLst>
                          </p:cTn>
                        </p:par>
                        <p:par>
                          <p:cTn id="244" fill="hold">
                            <p:stCondLst>
                              <p:cond delay="4750"/>
                            </p:stCondLst>
                            <p:childTnLst>
                              <p:par>
                                <p:cTn id="245" presetID="31" presetClass="entr" presetSubtype="0" fill="hold" grpId="0" nodeType="afterEffect">
                                  <p:stCondLst>
                                    <p:cond delay="0"/>
                                  </p:stCondLst>
                                  <p:childTnLst>
                                    <p:set>
                                      <p:cBhvr>
                                        <p:cTn id="246" dur="1" fill="hold">
                                          <p:stCondLst>
                                            <p:cond delay="0"/>
                                          </p:stCondLst>
                                        </p:cTn>
                                        <p:tgtEl>
                                          <p:spTgt spid="60"/>
                                        </p:tgtEl>
                                        <p:attrNameLst>
                                          <p:attrName>style.visibility</p:attrName>
                                        </p:attrNameLst>
                                      </p:cBhvr>
                                      <p:to>
                                        <p:strVal val="visible"/>
                                      </p:to>
                                    </p:set>
                                    <p:anim calcmode="lin" valueType="num">
                                      <p:cBhvr>
                                        <p:cTn id="247" dur="1000" fill="hold"/>
                                        <p:tgtEl>
                                          <p:spTgt spid="60"/>
                                        </p:tgtEl>
                                        <p:attrNameLst>
                                          <p:attrName>ppt_w</p:attrName>
                                        </p:attrNameLst>
                                      </p:cBhvr>
                                      <p:tavLst>
                                        <p:tav tm="0">
                                          <p:val>
                                            <p:fltVal val="0"/>
                                          </p:val>
                                        </p:tav>
                                        <p:tav tm="100000">
                                          <p:val>
                                            <p:strVal val="#ppt_w"/>
                                          </p:val>
                                        </p:tav>
                                      </p:tavLst>
                                    </p:anim>
                                    <p:anim calcmode="lin" valueType="num">
                                      <p:cBhvr>
                                        <p:cTn id="248" dur="1000" fill="hold"/>
                                        <p:tgtEl>
                                          <p:spTgt spid="60"/>
                                        </p:tgtEl>
                                        <p:attrNameLst>
                                          <p:attrName>ppt_h</p:attrName>
                                        </p:attrNameLst>
                                      </p:cBhvr>
                                      <p:tavLst>
                                        <p:tav tm="0">
                                          <p:val>
                                            <p:fltVal val="0"/>
                                          </p:val>
                                        </p:tav>
                                        <p:tav tm="100000">
                                          <p:val>
                                            <p:strVal val="#ppt_h"/>
                                          </p:val>
                                        </p:tav>
                                      </p:tavLst>
                                    </p:anim>
                                    <p:anim calcmode="lin" valueType="num">
                                      <p:cBhvr>
                                        <p:cTn id="249" dur="1000" fill="hold"/>
                                        <p:tgtEl>
                                          <p:spTgt spid="60"/>
                                        </p:tgtEl>
                                        <p:attrNameLst>
                                          <p:attrName>style.rotation</p:attrName>
                                        </p:attrNameLst>
                                      </p:cBhvr>
                                      <p:tavLst>
                                        <p:tav tm="0">
                                          <p:val>
                                            <p:fltVal val="90"/>
                                          </p:val>
                                        </p:tav>
                                        <p:tav tm="100000">
                                          <p:val>
                                            <p:fltVal val="0"/>
                                          </p:val>
                                        </p:tav>
                                      </p:tavLst>
                                    </p:anim>
                                    <p:animEffect transition="in" filter="fade">
                                      <p:cBhvr>
                                        <p:cTn id="250" dur="1000"/>
                                        <p:tgtEl>
                                          <p:spTgt spid="60"/>
                                        </p:tgtEl>
                                      </p:cBhvr>
                                    </p:animEffect>
                                  </p:childTnLst>
                                </p:cTn>
                              </p:par>
                              <p:par>
                                <p:cTn id="251" presetID="2" presetClass="entr" presetSubtype="8" fill="hold" nodeType="withEffect">
                                  <p:stCondLst>
                                    <p:cond delay="750"/>
                                  </p:stCondLst>
                                  <p:childTnLst>
                                    <p:set>
                                      <p:cBhvr>
                                        <p:cTn id="252" dur="1" fill="hold">
                                          <p:stCondLst>
                                            <p:cond delay="0"/>
                                          </p:stCondLst>
                                        </p:cTn>
                                        <p:tgtEl>
                                          <p:spTgt spid="62"/>
                                        </p:tgtEl>
                                        <p:attrNameLst>
                                          <p:attrName>style.visibility</p:attrName>
                                        </p:attrNameLst>
                                      </p:cBhvr>
                                      <p:to>
                                        <p:strVal val="visible"/>
                                      </p:to>
                                    </p:set>
                                    <p:anim calcmode="lin" valueType="num">
                                      <p:cBhvr additive="base">
                                        <p:cTn id="253" dur="500" fill="hold"/>
                                        <p:tgtEl>
                                          <p:spTgt spid="62"/>
                                        </p:tgtEl>
                                        <p:attrNameLst>
                                          <p:attrName>ppt_x</p:attrName>
                                        </p:attrNameLst>
                                      </p:cBhvr>
                                      <p:tavLst>
                                        <p:tav tm="0">
                                          <p:val>
                                            <p:strVal val="0-#ppt_w/2"/>
                                          </p:val>
                                        </p:tav>
                                        <p:tav tm="100000">
                                          <p:val>
                                            <p:strVal val="#ppt_x"/>
                                          </p:val>
                                        </p:tav>
                                      </p:tavLst>
                                    </p:anim>
                                    <p:anim calcmode="lin" valueType="num">
                                      <p:cBhvr additive="base">
                                        <p:cTn id="254" dur="500" fill="hold"/>
                                        <p:tgtEl>
                                          <p:spTgt spid="62"/>
                                        </p:tgtEl>
                                        <p:attrNameLst>
                                          <p:attrName>ppt_y</p:attrName>
                                        </p:attrNameLst>
                                      </p:cBhvr>
                                      <p:tavLst>
                                        <p:tav tm="0">
                                          <p:val>
                                            <p:strVal val="#ppt_y"/>
                                          </p:val>
                                        </p:tav>
                                        <p:tav tm="100000">
                                          <p:val>
                                            <p:strVal val="#ppt_y"/>
                                          </p:val>
                                        </p:tav>
                                      </p:tavLst>
                                    </p:anim>
                                  </p:childTnLst>
                                </p:cTn>
                              </p:par>
                              <p:par>
                                <p:cTn id="255" presetID="2" presetClass="entr" presetSubtype="2" fill="hold" grpId="0" nodeType="withEffect">
                                  <p:stCondLst>
                                    <p:cond delay="750"/>
                                  </p:stCondLst>
                                  <p:childTnLst>
                                    <p:set>
                                      <p:cBhvr>
                                        <p:cTn id="256" dur="1" fill="hold">
                                          <p:stCondLst>
                                            <p:cond delay="0"/>
                                          </p:stCondLst>
                                        </p:cTn>
                                        <p:tgtEl>
                                          <p:spTgt spid="61"/>
                                        </p:tgtEl>
                                        <p:attrNameLst>
                                          <p:attrName>style.visibility</p:attrName>
                                        </p:attrNameLst>
                                      </p:cBhvr>
                                      <p:to>
                                        <p:strVal val="visible"/>
                                      </p:to>
                                    </p:set>
                                    <p:anim calcmode="lin" valueType="num">
                                      <p:cBhvr additive="base">
                                        <p:cTn id="257" dur="500" fill="hold"/>
                                        <p:tgtEl>
                                          <p:spTgt spid="61"/>
                                        </p:tgtEl>
                                        <p:attrNameLst>
                                          <p:attrName>ppt_x</p:attrName>
                                        </p:attrNameLst>
                                      </p:cBhvr>
                                      <p:tavLst>
                                        <p:tav tm="0">
                                          <p:val>
                                            <p:strVal val="1+#ppt_w/2"/>
                                          </p:val>
                                        </p:tav>
                                        <p:tav tm="100000">
                                          <p:val>
                                            <p:strVal val="#ppt_x"/>
                                          </p:val>
                                        </p:tav>
                                      </p:tavLst>
                                    </p:anim>
                                    <p:anim calcmode="lin" valueType="num">
                                      <p:cBhvr additive="base">
                                        <p:cTn id="258" dur="500" fill="hold"/>
                                        <p:tgtEl>
                                          <p:spTgt spid="61"/>
                                        </p:tgtEl>
                                        <p:attrNameLst>
                                          <p:attrName>ppt_y</p:attrName>
                                        </p:attrNameLst>
                                      </p:cBhvr>
                                      <p:tavLst>
                                        <p:tav tm="0">
                                          <p:val>
                                            <p:strVal val="#ppt_y"/>
                                          </p:val>
                                        </p:tav>
                                        <p:tav tm="100000">
                                          <p:val>
                                            <p:strVal val="#ppt_y"/>
                                          </p:val>
                                        </p:tav>
                                      </p:tavLst>
                                    </p:anim>
                                  </p:childTnLst>
                                </p:cTn>
                              </p:par>
                              <p:par>
                                <p:cTn id="259" presetID="2" presetClass="entr" presetSubtype="8" fill="hold" grpId="0" nodeType="withEffect">
                                  <p:stCondLst>
                                    <p:cond delay="1250"/>
                                  </p:stCondLst>
                                  <p:childTnLst>
                                    <p:set>
                                      <p:cBhvr>
                                        <p:cTn id="260" dur="1" fill="hold">
                                          <p:stCondLst>
                                            <p:cond delay="0"/>
                                          </p:stCondLst>
                                        </p:cTn>
                                        <p:tgtEl>
                                          <p:spTgt spid="63"/>
                                        </p:tgtEl>
                                        <p:attrNameLst>
                                          <p:attrName>style.visibility</p:attrName>
                                        </p:attrNameLst>
                                      </p:cBhvr>
                                      <p:to>
                                        <p:strVal val="visible"/>
                                      </p:to>
                                    </p:set>
                                    <p:anim calcmode="lin" valueType="num">
                                      <p:cBhvr additive="base">
                                        <p:cTn id="261" dur="500" fill="hold"/>
                                        <p:tgtEl>
                                          <p:spTgt spid="63"/>
                                        </p:tgtEl>
                                        <p:attrNameLst>
                                          <p:attrName>ppt_x</p:attrName>
                                        </p:attrNameLst>
                                      </p:cBhvr>
                                      <p:tavLst>
                                        <p:tav tm="0">
                                          <p:val>
                                            <p:strVal val="0-#ppt_w/2"/>
                                          </p:val>
                                        </p:tav>
                                        <p:tav tm="100000">
                                          <p:val>
                                            <p:strVal val="#ppt_x"/>
                                          </p:val>
                                        </p:tav>
                                      </p:tavLst>
                                    </p:anim>
                                    <p:anim calcmode="lin" valueType="num">
                                      <p:cBhvr additive="base">
                                        <p:cTn id="262" dur="500" fill="hold"/>
                                        <p:tgtEl>
                                          <p:spTgt spid="63"/>
                                        </p:tgtEl>
                                        <p:attrNameLst>
                                          <p:attrName>ppt_y</p:attrName>
                                        </p:attrNameLst>
                                      </p:cBhvr>
                                      <p:tavLst>
                                        <p:tav tm="0">
                                          <p:val>
                                            <p:strVal val="#ppt_y"/>
                                          </p:val>
                                        </p:tav>
                                        <p:tav tm="100000">
                                          <p:val>
                                            <p:strVal val="#ppt_y"/>
                                          </p:val>
                                        </p:tav>
                                      </p:tavLst>
                                    </p:anim>
                                  </p:childTnLst>
                                </p:cTn>
                              </p:par>
                              <p:par>
                                <p:cTn id="263" presetID="2" presetClass="entr" presetSubtype="2" fill="hold" grpId="0" nodeType="withEffect">
                                  <p:stCondLst>
                                    <p:cond delay="1250"/>
                                  </p:stCondLst>
                                  <p:childTnLst>
                                    <p:set>
                                      <p:cBhvr>
                                        <p:cTn id="264" dur="1" fill="hold">
                                          <p:stCondLst>
                                            <p:cond delay="0"/>
                                          </p:stCondLst>
                                        </p:cTn>
                                        <p:tgtEl>
                                          <p:spTgt spid="64"/>
                                        </p:tgtEl>
                                        <p:attrNameLst>
                                          <p:attrName>style.visibility</p:attrName>
                                        </p:attrNameLst>
                                      </p:cBhvr>
                                      <p:to>
                                        <p:strVal val="visible"/>
                                      </p:to>
                                    </p:set>
                                    <p:anim calcmode="lin" valueType="num">
                                      <p:cBhvr additive="base">
                                        <p:cTn id="265" dur="500" fill="hold"/>
                                        <p:tgtEl>
                                          <p:spTgt spid="64"/>
                                        </p:tgtEl>
                                        <p:attrNameLst>
                                          <p:attrName>ppt_x</p:attrName>
                                        </p:attrNameLst>
                                      </p:cBhvr>
                                      <p:tavLst>
                                        <p:tav tm="0">
                                          <p:val>
                                            <p:strVal val="1+#ppt_w/2"/>
                                          </p:val>
                                        </p:tav>
                                        <p:tav tm="100000">
                                          <p:val>
                                            <p:strVal val="#ppt_x"/>
                                          </p:val>
                                        </p:tav>
                                      </p:tavLst>
                                    </p:anim>
                                    <p:anim calcmode="lin" valueType="num">
                                      <p:cBhvr additive="base">
                                        <p:cTn id="266"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31" presetClass="entr" presetSubtype="0" fill="hold" grpId="0" nodeType="clickEffect">
                                  <p:stCondLst>
                                    <p:cond delay="0"/>
                                  </p:stCondLst>
                                  <p:childTnLst>
                                    <p:set>
                                      <p:cBhvr>
                                        <p:cTn id="270" dur="1" fill="hold">
                                          <p:stCondLst>
                                            <p:cond delay="0"/>
                                          </p:stCondLst>
                                        </p:cTn>
                                        <p:tgtEl>
                                          <p:spTgt spid="56"/>
                                        </p:tgtEl>
                                        <p:attrNameLst>
                                          <p:attrName>style.visibility</p:attrName>
                                        </p:attrNameLst>
                                      </p:cBhvr>
                                      <p:to>
                                        <p:strVal val="visible"/>
                                      </p:to>
                                    </p:set>
                                    <p:anim calcmode="lin" valueType="num">
                                      <p:cBhvr>
                                        <p:cTn id="271" dur="1000" fill="hold"/>
                                        <p:tgtEl>
                                          <p:spTgt spid="56"/>
                                        </p:tgtEl>
                                        <p:attrNameLst>
                                          <p:attrName>ppt_w</p:attrName>
                                        </p:attrNameLst>
                                      </p:cBhvr>
                                      <p:tavLst>
                                        <p:tav tm="0">
                                          <p:val>
                                            <p:fltVal val="0"/>
                                          </p:val>
                                        </p:tav>
                                        <p:tav tm="100000">
                                          <p:val>
                                            <p:strVal val="#ppt_w"/>
                                          </p:val>
                                        </p:tav>
                                      </p:tavLst>
                                    </p:anim>
                                    <p:anim calcmode="lin" valueType="num">
                                      <p:cBhvr>
                                        <p:cTn id="272" dur="1000" fill="hold"/>
                                        <p:tgtEl>
                                          <p:spTgt spid="56"/>
                                        </p:tgtEl>
                                        <p:attrNameLst>
                                          <p:attrName>ppt_h</p:attrName>
                                        </p:attrNameLst>
                                      </p:cBhvr>
                                      <p:tavLst>
                                        <p:tav tm="0">
                                          <p:val>
                                            <p:fltVal val="0"/>
                                          </p:val>
                                        </p:tav>
                                        <p:tav tm="100000">
                                          <p:val>
                                            <p:strVal val="#ppt_h"/>
                                          </p:val>
                                        </p:tav>
                                      </p:tavLst>
                                    </p:anim>
                                    <p:anim calcmode="lin" valueType="num">
                                      <p:cBhvr>
                                        <p:cTn id="273" dur="1000" fill="hold"/>
                                        <p:tgtEl>
                                          <p:spTgt spid="56"/>
                                        </p:tgtEl>
                                        <p:attrNameLst>
                                          <p:attrName>style.rotation</p:attrName>
                                        </p:attrNameLst>
                                      </p:cBhvr>
                                      <p:tavLst>
                                        <p:tav tm="0">
                                          <p:val>
                                            <p:fltVal val="90"/>
                                          </p:val>
                                        </p:tav>
                                        <p:tav tm="100000">
                                          <p:val>
                                            <p:fltVal val="0"/>
                                          </p:val>
                                        </p:tav>
                                      </p:tavLst>
                                    </p:anim>
                                    <p:animEffect transition="in" filter="fade">
                                      <p:cBhvr>
                                        <p:cTn id="274" dur="1000"/>
                                        <p:tgtEl>
                                          <p:spTgt spid="56"/>
                                        </p:tgtEl>
                                      </p:cBhvr>
                                    </p:animEffect>
                                  </p:childTnLst>
                                </p:cTn>
                              </p:par>
                            </p:childTnLst>
                          </p:cTn>
                        </p:par>
                        <p:par>
                          <p:cTn id="275" fill="hold">
                            <p:stCondLst>
                              <p:cond delay="1000"/>
                            </p:stCondLst>
                            <p:childTnLst>
                              <p:par>
                                <p:cTn id="276" presetID="22" presetClass="entr" presetSubtype="8" fill="hold" grpId="0" nodeType="afterEffect">
                                  <p:stCondLst>
                                    <p:cond delay="0"/>
                                  </p:stCondLst>
                                  <p:childTnLst>
                                    <p:set>
                                      <p:cBhvr>
                                        <p:cTn id="277" dur="1" fill="hold">
                                          <p:stCondLst>
                                            <p:cond delay="0"/>
                                          </p:stCondLst>
                                        </p:cTn>
                                        <p:tgtEl>
                                          <p:spTgt spid="58"/>
                                        </p:tgtEl>
                                        <p:attrNameLst>
                                          <p:attrName>style.visibility</p:attrName>
                                        </p:attrNameLst>
                                      </p:cBhvr>
                                      <p:to>
                                        <p:strVal val="visible"/>
                                      </p:to>
                                    </p:set>
                                    <p:animEffect transition="in" filter="wipe(left)">
                                      <p:cBhvr>
                                        <p:cTn id="278" dur="500"/>
                                        <p:tgtEl>
                                          <p:spTgt spid="58"/>
                                        </p:tgtEl>
                                      </p:cBhvr>
                                    </p:animEffect>
                                  </p:childTnLst>
                                </p:cTn>
                              </p:par>
                            </p:childTnLst>
                          </p:cTn>
                        </p:par>
                        <p:par>
                          <p:cTn id="279" fill="hold">
                            <p:stCondLst>
                              <p:cond delay="1500"/>
                            </p:stCondLst>
                            <p:childTnLst>
                              <p:par>
                                <p:cTn id="280" presetID="10" presetClass="entr" presetSubtype="0" fill="hold" grpId="0" nodeType="afterEffect">
                                  <p:stCondLst>
                                    <p:cond delay="0"/>
                                  </p:stCondLst>
                                  <p:childTnLst>
                                    <p:set>
                                      <p:cBhvr>
                                        <p:cTn id="281" dur="1" fill="hold">
                                          <p:stCondLst>
                                            <p:cond delay="0"/>
                                          </p:stCondLst>
                                        </p:cTn>
                                        <p:tgtEl>
                                          <p:spTgt spid="65"/>
                                        </p:tgtEl>
                                        <p:attrNameLst>
                                          <p:attrName>style.visibility</p:attrName>
                                        </p:attrNameLst>
                                      </p:cBhvr>
                                      <p:to>
                                        <p:strVal val="visible"/>
                                      </p:to>
                                    </p:set>
                                    <p:animEffect transition="in" filter="fade">
                                      <p:cBhvr>
                                        <p:cTn id="282" dur="500"/>
                                        <p:tgtEl>
                                          <p:spTgt spid="65"/>
                                        </p:tgtEl>
                                      </p:cBhvr>
                                    </p:animEffect>
                                  </p:childTnLst>
                                </p:cTn>
                              </p:par>
                            </p:childTnLst>
                          </p:cTn>
                        </p:par>
                        <p:par>
                          <p:cTn id="283" fill="hold">
                            <p:stCondLst>
                              <p:cond delay="2000"/>
                            </p:stCondLst>
                            <p:childTnLst>
                              <p:par>
                                <p:cTn id="284" presetID="31" presetClass="entr" presetSubtype="0" fill="hold" grpId="0" nodeType="afterEffect">
                                  <p:stCondLst>
                                    <p:cond delay="0"/>
                                  </p:stCondLst>
                                  <p:childTnLst>
                                    <p:set>
                                      <p:cBhvr>
                                        <p:cTn id="285" dur="1" fill="hold">
                                          <p:stCondLst>
                                            <p:cond delay="0"/>
                                          </p:stCondLst>
                                        </p:cTn>
                                        <p:tgtEl>
                                          <p:spTgt spid="66"/>
                                        </p:tgtEl>
                                        <p:attrNameLst>
                                          <p:attrName>style.visibility</p:attrName>
                                        </p:attrNameLst>
                                      </p:cBhvr>
                                      <p:to>
                                        <p:strVal val="visible"/>
                                      </p:to>
                                    </p:set>
                                    <p:anim calcmode="lin" valueType="num">
                                      <p:cBhvr>
                                        <p:cTn id="286" dur="1000" fill="hold"/>
                                        <p:tgtEl>
                                          <p:spTgt spid="66"/>
                                        </p:tgtEl>
                                        <p:attrNameLst>
                                          <p:attrName>ppt_w</p:attrName>
                                        </p:attrNameLst>
                                      </p:cBhvr>
                                      <p:tavLst>
                                        <p:tav tm="0">
                                          <p:val>
                                            <p:fltVal val="0"/>
                                          </p:val>
                                        </p:tav>
                                        <p:tav tm="100000">
                                          <p:val>
                                            <p:strVal val="#ppt_w"/>
                                          </p:val>
                                        </p:tav>
                                      </p:tavLst>
                                    </p:anim>
                                    <p:anim calcmode="lin" valueType="num">
                                      <p:cBhvr>
                                        <p:cTn id="287" dur="1000" fill="hold"/>
                                        <p:tgtEl>
                                          <p:spTgt spid="66"/>
                                        </p:tgtEl>
                                        <p:attrNameLst>
                                          <p:attrName>ppt_h</p:attrName>
                                        </p:attrNameLst>
                                      </p:cBhvr>
                                      <p:tavLst>
                                        <p:tav tm="0">
                                          <p:val>
                                            <p:fltVal val="0"/>
                                          </p:val>
                                        </p:tav>
                                        <p:tav tm="100000">
                                          <p:val>
                                            <p:strVal val="#ppt_h"/>
                                          </p:val>
                                        </p:tav>
                                      </p:tavLst>
                                    </p:anim>
                                    <p:anim calcmode="lin" valueType="num">
                                      <p:cBhvr>
                                        <p:cTn id="288" dur="1000" fill="hold"/>
                                        <p:tgtEl>
                                          <p:spTgt spid="66"/>
                                        </p:tgtEl>
                                        <p:attrNameLst>
                                          <p:attrName>style.rotation</p:attrName>
                                        </p:attrNameLst>
                                      </p:cBhvr>
                                      <p:tavLst>
                                        <p:tav tm="0">
                                          <p:val>
                                            <p:fltVal val="90"/>
                                          </p:val>
                                        </p:tav>
                                        <p:tav tm="100000">
                                          <p:val>
                                            <p:fltVal val="0"/>
                                          </p:val>
                                        </p:tav>
                                      </p:tavLst>
                                    </p:anim>
                                    <p:animEffect transition="in" filter="fade">
                                      <p:cBhvr>
                                        <p:cTn id="289" dur="1000"/>
                                        <p:tgtEl>
                                          <p:spTgt spid="66"/>
                                        </p:tgtEl>
                                      </p:cBhvr>
                                    </p:animEffect>
                                  </p:childTnLst>
                                </p:cTn>
                              </p:par>
                              <p:par>
                                <p:cTn id="290" presetID="2" presetClass="entr" presetSubtype="8" fill="hold" nodeType="withEffect">
                                  <p:stCondLst>
                                    <p:cond delay="750"/>
                                  </p:stCondLst>
                                  <p:childTnLst>
                                    <p:set>
                                      <p:cBhvr>
                                        <p:cTn id="291" dur="1" fill="hold">
                                          <p:stCondLst>
                                            <p:cond delay="0"/>
                                          </p:stCondLst>
                                        </p:cTn>
                                        <p:tgtEl>
                                          <p:spTgt spid="68"/>
                                        </p:tgtEl>
                                        <p:attrNameLst>
                                          <p:attrName>style.visibility</p:attrName>
                                        </p:attrNameLst>
                                      </p:cBhvr>
                                      <p:to>
                                        <p:strVal val="visible"/>
                                      </p:to>
                                    </p:set>
                                    <p:anim calcmode="lin" valueType="num">
                                      <p:cBhvr additive="base">
                                        <p:cTn id="292" dur="500" fill="hold"/>
                                        <p:tgtEl>
                                          <p:spTgt spid="68"/>
                                        </p:tgtEl>
                                        <p:attrNameLst>
                                          <p:attrName>ppt_x</p:attrName>
                                        </p:attrNameLst>
                                      </p:cBhvr>
                                      <p:tavLst>
                                        <p:tav tm="0">
                                          <p:val>
                                            <p:strVal val="0-#ppt_w/2"/>
                                          </p:val>
                                        </p:tav>
                                        <p:tav tm="100000">
                                          <p:val>
                                            <p:strVal val="#ppt_x"/>
                                          </p:val>
                                        </p:tav>
                                      </p:tavLst>
                                    </p:anim>
                                    <p:anim calcmode="lin" valueType="num">
                                      <p:cBhvr additive="base">
                                        <p:cTn id="293" dur="500" fill="hold"/>
                                        <p:tgtEl>
                                          <p:spTgt spid="68"/>
                                        </p:tgtEl>
                                        <p:attrNameLst>
                                          <p:attrName>ppt_y</p:attrName>
                                        </p:attrNameLst>
                                      </p:cBhvr>
                                      <p:tavLst>
                                        <p:tav tm="0">
                                          <p:val>
                                            <p:strVal val="#ppt_y"/>
                                          </p:val>
                                        </p:tav>
                                        <p:tav tm="100000">
                                          <p:val>
                                            <p:strVal val="#ppt_y"/>
                                          </p:val>
                                        </p:tav>
                                      </p:tavLst>
                                    </p:anim>
                                  </p:childTnLst>
                                </p:cTn>
                              </p:par>
                              <p:par>
                                <p:cTn id="294" presetID="2" presetClass="entr" presetSubtype="2" fill="hold" grpId="0" nodeType="withEffect">
                                  <p:stCondLst>
                                    <p:cond delay="750"/>
                                  </p:stCondLst>
                                  <p:childTnLst>
                                    <p:set>
                                      <p:cBhvr>
                                        <p:cTn id="295" dur="1" fill="hold">
                                          <p:stCondLst>
                                            <p:cond delay="0"/>
                                          </p:stCondLst>
                                        </p:cTn>
                                        <p:tgtEl>
                                          <p:spTgt spid="67"/>
                                        </p:tgtEl>
                                        <p:attrNameLst>
                                          <p:attrName>style.visibility</p:attrName>
                                        </p:attrNameLst>
                                      </p:cBhvr>
                                      <p:to>
                                        <p:strVal val="visible"/>
                                      </p:to>
                                    </p:set>
                                    <p:anim calcmode="lin" valueType="num">
                                      <p:cBhvr additive="base">
                                        <p:cTn id="296" dur="500" fill="hold"/>
                                        <p:tgtEl>
                                          <p:spTgt spid="67"/>
                                        </p:tgtEl>
                                        <p:attrNameLst>
                                          <p:attrName>ppt_x</p:attrName>
                                        </p:attrNameLst>
                                      </p:cBhvr>
                                      <p:tavLst>
                                        <p:tav tm="0">
                                          <p:val>
                                            <p:strVal val="1+#ppt_w/2"/>
                                          </p:val>
                                        </p:tav>
                                        <p:tav tm="100000">
                                          <p:val>
                                            <p:strVal val="#ppt_x"/>
                                          </p:val>
                                        </p:tav>
                                      </p:tavLst>
                                    </p:anim>
                                    <p:anim calcmode="lin" valueType="num">
                                      <p:cBhvr additive="base">
                                        <p:cTn id="297" dur="500" fill="hold"/>
                                        <p:tgtEl>
                                          <p:spTgt spid="67"/>
                                        </p:tgtEl>
                                        <p:attrNameLst>
                                          <p:attrName>ppt_y</p:attrName>
                                        </p:attrNameLst>
                                      </p:cBhvr>
                                      <p:tavLst>
                                        <p:tav tm="0">
                                          <p:val>
                                            <p:strVal val="#ppt_y"/>
                                          </p:val>
                                        </p:tav>
                                        <p:tav tm="100000">
                                          <p:val>
                                            <p:strVal val="#ppt_y"/>
                                          </p:val>
                                        </p:tav>
                                      </p:tavLst>
                                    </p:anim>
                                  </p:childTnLst>
                                </p:cTn>
                              </p:par>
                              <p:par>
                                <p:cTn id="298" presetID="2" presetClass="entr" presetSubtype="8" fill="hold" grpId="0" nodeType="withEffect">
                                  <p:stCondLst>
                                    <p:cond delay="1250"/>
                                  </p:stCondLst>
                                  <p:childTnLst>
                                    <p:set>
                                      <p:cBhvr>
                                        <p:cTn id="299" dur="1" fill="hold">
                                          <p:stCondLst>
                                            <p:cond delay="0"/>
                                          </p:stCondLst>
                                        </p:cTn>
                                        <p:tgtEl>
                                          <p:spTgt spid="69"/>
                                        </p:tgtEl>
                                        <p:attrNameLst>
                                          <p:attrName>style.visibility</p:attrName>
                                        </p:attrNameLst>
                                      </p:cBhvr>
                                      <p:to>
                                        <p:strVal val="visible"/>
                                      </p:to>
                                    </p:set>
                                    <p:anim calcmode="lin" valueType="num">
                                      <p:cBhvr additive="base">
                                        <p:cTn id="300" dur="500" fill="hold"/>
                                        <p:tgtEl>
                                          <p:spTgt spid="69"/>
                                        </p:tgtEl>
                                        <p:attrNameLst>
                                          <p:attrName>ppt_x</p:attrName>
                                        </p:attrNameLst>
                                      </p:cBhvr>
                                      <p:tavLst>
                                        <p:tav tm="0">
                                          <p:val>
                                            <p:strVal val="0-#ppt_w/2"/>
                                          </p:val>
                                        </p:tav>
                                        <p:tav tm="100000">
                                          <p:val>
                                            <p:strVal val="#ppt_x"/>
                                          </p:val>
                                        </p:tav>
                                      </p:tavLst>
                                    </p:anim>
                                    <p:anim calcmode="lin" valueType="num">
                                      <p:cBhvr additive="base">
                                        <p:cTn id="301" dur="500" fill="hold"/>
                                        <p:tgtEl>
                                          <p:spTgt spid="69"/>
                                        </p:tgtEl>
                                        <p:attrNameLst>
                                          <p:attrName>ppt_y</p:attrName>
                                        </p:attrNameLst>
                                      </p:cBhvr>
                                      <p:tavLst>
                                        <p:tav tm="0">
                                          <p:val>
                                            <p:strVal val="#ppt_y"/>
                                          </p:val>
                                        </p:tav>
                                        <p:tav tm="100000">
                                          <p:val>
                                            <p:strVal val="#ppt_y"/>
                                          </p:val>
                                        </p:tav>
                                      </p:tavLst>
                                    </p:anim>
                                  </p:childTnLst>
                                </p:cTn>
                              </p:par>
                              <p:par>
                                <p:cTn id="302" presetID="2" presetClass="entr" presetSubtype="2" fill="hold" grpId="0" nodeType="withEffect">
                                  <p:stCondLst>
                                    <p:cond delay="1250"/>
                                  </p:stCondLst>
                                  <p:childTnLst>
                                    <p:set>
                                      <p:cBhvr>
                                        <p:cTn id="303" dur="1" fill="hold">
                                          <p:stCondLst>
                                            <p:cond delay="0"/>
                                          </p:stCondLst>
                                        </p:cTn>
                                        <p:tgtEl>
                                          <p:spTgt spid="70"/>
                                        </p:tgtEl>
                                        <p:attrNameLst>
                                          <p:attrName>style.visibility</p:attrName>
                                        </p:attrNameLst>
                                      </p:cBhvr>
                                      <p:to>
                                        <p:strVal val="visible"/>
                                      </p:to>
                                    </p:set>
                                    <p:anim calcmode="lin" valueType="num">
                                      <p:cBhvr additive="base">
                                        <p:cTn id="304" dur="500" fill="hold"/>
                                        <p:tgtEl>
                                          <p:spTgt spid="70"/>
                                        </p:tgtEl>
                                        <p:attrNameLst>
                                          <p:attrName>ppt_x</p:attrName>
                                        </p:attrNameLst>
                                      </p:cBhvr>
                                      <p:tavLst>
                                        <p:tav tm="0">
                                          <p:val>
                                            <p:strVal val="1+#ppt_w/2"/>
                                          </p:val>
                                        </p:tav>
                                        <p:tav tm="100000">
                                          <p:val>
                                            <p:strVal val="#ppt_x"/>
                                          </p:val>
                                        </p:tav>
                                      </p:tavLst>
                                    </p:anim>
                                    <p:anim calcmode="lin" valueType="num">
                                      <p:cBhvr additive="base">
                                        <p:cTn id="305" dur="500" fill="hold"/>
                                        <p:tgtEl>
                                          <p:spTgt spid="70"/>
                                        </p:tgtEl>
                                        <p:attrNameLst>
                                          <p:attrName>ppt_y</p:attrName>
                                        </p:attrNameLst>
                                      </p:cBhvr>
                                      <p:tavLst>
                                        <p:tav tm="0">
                                          <p:val>
                                            <p:strVal val="#ppt_y"/>
                                          </p:val>
                                        </p:tav>
                                        <p:tav tm="100000">
                                          <p:val>
                                            <p:strVal val="#ppt_y"/>
                                          </p:val>
                                        </p:tav>
                                      </p:tavLst>
                                    </p:anim>
                                  </p:childTnLst>
                                </p:cTn>
                              </p:par>
                            </p:childTnLst>
                          </p:cTn>
                        </p:par>
                        <p:par>
                          <p:cTn id="306" fill="hold">
                            <p:stCondLst>
                              <p:cond delay="3750"/>
                            </p:stCondLst>
                            <p:childTnLst>
                              <p:par>
                                <p:cTn id="307" presetID="22" presetClass="entr" presetSubtype="4" fill="hold" grpId="0" nodeType="afterEffect">
                                  <p:stCondLst>
                                    <p:cond delay="0"/>
                                  </p:stCondLst>
                                  <p:childTnLst>
                                    <p:set>
                                      <p:cBhvr>
                                        <p:cTn id="308" dur="1" fill="hold">
                                          <p:stCondLst>
                                            <p:cond delay="0"/>
                                          </p:stCondLst>
                                        </p:cTn>
                                        <p:tgtEl>
                                          <p:spTgt spid="72"/>
                                        </p:tgtEl>
                                        <p:attrNameLst>
                                          <p:attrName>style.visibility</p:attrName>
                                        </p:attrNameLst>
                                      </p:cBhvr>
                                      <p:to>
                                        <p:strVal val="visible"/>
                                      </p:to>
                                    </p:set>
                                    <p:animEffect transition="in" filter="wipe(down)">
                                      <p:cBhvr>
                                        <p:cTn id="309" dur="500"/>
                                        <p:tgtEl>
                                          <p:spTgt spid="72"/>
                                        </p:tgtEl>
                                      </p:cBhvr>
                                    </p:animEffect>
                                  </p:childTnLst>
                                </p:cTn>
                              </p:par>
                            </p:childTnLst>
                          </p:cTn>
                        </p:par>
                        <p:par>
                          <p:cTn id="310" fill="hold">
                            <p:stCondLst>
                              <p:cond delay="4250"/>
                            </p:stCondLst>
                            <p:childTnLst>
                              <p:par>
                                <p:cTn id="311" presetID="31" presetClass="entr" presetSubtype="0" fill="hold" grpId="0" nodeType="afterEffect">
                                  <p:stCondLst>
                                    <p:cond delay="0"/>
                                  </p:stCondLst>
                                  <p:childTnLst>
                                    <p:set>
                                      <p:cBhvr>
                                        <p:cTn id="312" dur="1" fill="hold">
                                          <p:stCondLst>
                                            <p:cond delay="0"/>
                                          </p:stCondLst>
                                        </p:cTn>
                                        <p:tgtEl>
                                          <p:spTgt spid="74"/>
                                        </p:tgtEl>
                                        <p:attrNameLst>
                                          <p:attrName>style.visibility</p:attrName>
                                        </p:attrNameLst>
                                      </p:cBhvr>
                                      <p:to>
                                        <p:strVal val="visible"/>
                                      </p:to>
                                    </p:set>
                                    <p:anim calcmode="lin" valueType="num">
                                      <p:cBhvr>
                                        <p:cTn id="313" dur="1000" fill="hold"/>
                                        <p:tgtEl>
                                          <p:spTgt spid="74"/>
                                        </p:tgtEl>
                                        <p:attrNameLst>
                                          <p:attrName>ppt_w</p:attrName>
                                        </p:attrNameLst>
                                      </p:cBhvr>
                                      <p:tavLst>
                                        <p:tav tm="0">
                                          <p:val>
                                            <p:fltVal val="0"/>
                                          </p:val>
                                        </p:tav>
                                        <p:tav tm="100000">
                                          <p:val>
                                            <p:strVal val="#ppt_w"/>
                                          </p:val>
                                        </p:tav>
                                      </p:tavLst>
                                    </p:anim>
                                    <p:anim calcmode="lin" valueType="num">
                                      <p:cBhvr>
                                        <p:cTn id="314" dur="1000" fill="hold"/>
                                        <p:tgtEl>
                                          <p:spTgt spid="74"/>
                                        </p:tgtEl>
                                        <p:attrNameLst>
                                          <p:attrName>ppt_h</p:attrName>
                                        </p:attrNameLst>
                                      </p:cBhvr>
                                      <p:tavLst>
                                        <p:tav tm="0">
                                          <p:val>
                                            <p:fltVal val="0"/>
                                          </p:val>
                                        </p:tav>
                                        <p:tav tm="100000">
                                          <p:val>
                                            <p:strVal val="#ppt_h"/>
                                          </p:val>
                                        </p:tav>
                                      </p:tavLst>
                                    </p:anim>
                                    <p:anim calcmode="lin" valueType="num">
                                      <p:cBhvr>
                                        <p:cTn id="315" dur="1000" fill="hold"/>
                                        <p:tgtEl>
                                          <p:spTgt spid="74"/>
                                        </p:tgtEl>
                                        <p:attrNameLst>
                                          <p:attrName>style.rotation</p:attrName>
                                        </p:attrNameLst>
                                      </p:cBhvr>
                                      <p:tavLst>
                                        <p:tav tm="0">
                                          <p:val>
                                            <p:fltVal val="90"/>
                                          </p:val>
                                        </p:tav>
                                        <p:tav tm="100000">
                                          <p:val>
                                            <p:fltVal val="0"/>
                                          </p:val>
                                        </p:tav>
                                      </p:tavLst>
                                    </p:anim>
                                    <p:animEffect transition="in" filter="fade">
                                      <p:cBhvr>
                                        <p:cTn id="316" dur="1000"/>
                                        <p:tgtEl>
                                          <p:spTgt spid="74"/>
                                        </p:tgtEl>
                                      </p:cBhvr>
                                    </p:animEffect>
                                  </p:childTnLst>
                                </p:cTn>
                              </p:par>
                              <p:par>
                                <p:cTn id="317" presetID="2" presetClass="entr" presetSubtype="8" fill="hold" nodeType="withEffect">
                                  <p:stCondLst>
                                    <p:cond delay="750"/>
                                  </p:stCondLst>
                                  <p:childTnLst>
                                    <p:set>
                                      <p:cBhvr>
                                        <p:cTn id="318" dur="1" fill="hold">
                                          <p:stCondLst>
                                            <p:cond delay="0"/>
                                          </p:stCondLst>
                                        </p:cTn>
                                        <p:tgtEl>
                                          <p:spTgt spid="76"/>
                                        </p:tgtEl>
                                        <p:attrNameLst>
                                          <p:attrName>style.visibility</p:attrName>
                                        </p:attrNameLst>
                                      </p:cBhvr>
                                      <p:to>
                                        <p:strVal val="visible"/>
                                      </p:to>
                                    </p:set>
                                    <p:anim calcmode="lin" valueType="num">
                                      <p:cBhvr additive="base">
                                        <p:cTn id="319" dur="500" fill="hold"/>
                                        <p:tgtEl>
                                          <p:spTgt spid="76"/>
                                        </p:tgtEl>
                                        <p:attrNameLst>
                                          <p:attrName>ppt_x</p:attrName>
                                        </p:attrNameLst>
                                      </p:cBhvr>
                                      <p:tavLst>
                                        <p:tav tm="0">
                                          <p:val>
                                            <p:strVal val="0-#ppt_w/2"/>
                                          </p:val>
                                        </p:tav>
                                        <p:tav tm="100000">
                                          <p:val>
                                            <p:strVal val="#ppt_x"/>
                                          </p:val>
                                        </p:tav>
                                      </p:tavLst>
                                    </p:anim>
                                    <p:anim calcmode="lin" valueType="num">
                                      <p:cBhvr additive="base">
                                        <p:cTn id="320" dur="500" fill="hold"/>
                                        <p:tgtEl>
                                          <p:spTgt spid="76"/>
                                        </p:tgtEl>
                                        <p:attrNameLst>
                                          <p:attrName>ppt_y</p:attrName>
                                        </p:attrNameLst>
                                      </p:cBhvr>
                                      <p:tavLst>
                                        <p:tav tm="0">
                                          <p:val>
                                            <p:strVal val="#ppt_y"/>
                                          </p:val>
                                        </p:tav>
                                        <p:tav tm="100000">
                                          <p:val>
                                            <p:strVal val="#ppt_y"/>
                                          </p:val>
                                        </p:tav>
                                      </p:tavLst>
                                    </p:anim>
                                  </p:childTnLst>
                                </p:cTn>
                              </p:par>
                              <p:par>
                                <p:cTn id="321" presetID="2" presetClass="entr" presetSubtype="2" fill="hold" grpId="0" nodeType="withEffect">
                                  <p:stCondLst>
                                    <p:cond delay="750"/>
                                  </p:stCondLst>
                                  <p:childTnLst>
                                    <p:set>
                                      <p:cBhvr>
                                        <p:cTn id="322" dur="1" fill="hold">
                                          <p:stCondLst>
                                            <p:cond delay="0"/>
                                          </p:stCondLst>
                                        </p:cTn>
                                        <p:tgtEl>
                                          <p:spTgt spid="75"/>
                                        </p:tgtEl>
                                        <p:attrNameLst>
                                          <p:attrName>style.visibility</p:attrName>
                                        </p:attrNameLst>
                                      </p:cBhvr>
                                      <p:to>
                                        <p:strVal val="visible"/>
                                      </p:to>
                                    </p:set>
                                    <p:anim calcmode="lin" valueType="num">
                                      <p:cBhvr additive="base">
                                        <p:cTn id="323" dur="500" fill="hold"/>
                                        <p:tgtEl>
                                          <p:spTgt spid="75"/>
                                        </p:tgtEl>
                                        <p:attrNameLst>
                                          <p:attrName>ppt_x</p:attrName>
                                        </p:attrNameLst>
                                      </p:cBhvr>
                                      <p:tavLst>
                                        <p:tav tm="0">
                                          <p:val>
                                            <p:strVal val="1+#ppt_w/2"/>
                                          </p:val>
                                        </p:tav>
                                        <p:tav tm="100000">
                                          <p:val>
                                            <p:strVal val="#ppt_x"/>
                                          </p:val>
                                        </p:tav>
                                      </p:tavLst>
                                    </p:anim>
                                    <p:anim calcmode="lin" valueType="num">
                                      <p:cBhvr additive="base">
                                        <p:cTn id="324" dur="500" fill="hold"/>
                                        <p:tgtEl>
                                          <p:spTgt spid="75"/>
                                        </p:tgtEl>
                                        <p:attrNameLst>
                                          <p:attrName>ppt_y</p:attrName>
                                        </p:attrNameLst>
                                      </p:cBhvr>
                                      <p:tavLst>
                                        <p:tav tm="0">
                                          <p:val>
                                            <p:strVal val="#ppt_y"/>
                                          </p:val>
                                        </p:tav>
                                        <p:tav tm="100000">
                                          <p:val>
                                            <p:strVal val="#ppt_y"/>
                                          </p:val>
                                        </p:tav>
                                      </p:tavLst>
                                    </p:anim>
                                  </p:childTnLst>
                                </p:cTn>
                              </p:par>
                              <p:par>
                                <p:cTn id="325" presetID="2" presetClass="entr" presetSubtype="8" fill="hold" grpId="0" nodeType="withEffect">
                                  <p:stCondLst>
                                    <p:cond delay="1250"/>
                                  </p:stCondLst>
                                  <p:childTnLst>
                                    <p:set>
                                      <p:cBhvr>
                                        <p:cTn id="326" dur="1" fill="hold">
                                          <p:stCondLst>
                                            <p:cond delay="0"/>
                                          </p:stCondLst>
                                        </p:cTn>
                                        <p:tgtEl>
                                          <p:spTgt spid="77"/>
                                        </p:tgtEl>
                                        <p:attrNameLst>
                                          <p:attrName>style.visibility</p:attrName>
                                        </p:attrNameLst>
                                      </p:cBhvr>
                                      <p:to>
                                        <p:strVal val="visible"/>
                                      </p:to>
                                    </p:set>
                                    <p:anim calcmode="lin" valueType="num">
                                      <p:cBhvr additive="base">
                                        <p:cTn id="327" dur="500" fill="hold"/>
                                        <p:tgtEl>
                                          <p:spTgt spid="77"/>
                                        </p:tgtEl>
                                        <p:attrNameLst>
                                          <p:attrName>ppt_x</p:attrName>
                                        </p:attrNameLst>
                                      </p:cBhvr>
                                      <p:tavLst>
                                        <p:tav tm="0">
                                          <p:val>
                                            <p:strVal val="0-#ppt_w/2"/>
                                          </p:val>
                                        </p:tav>
                                        <p:tav tm="100000">
                                          <p:val>
                                            <p:strVal val="#ppt_x"/>
                                          </p:val>
                                        </p:tav>
                                      </p:tavLst>
                                    </p:anim>
                                    <p:anim calcmode="lin" valueType="num">
                                      <p:cBhvr additive="base">
                                        <p:cTn id="328" dur="500" fill="hold"/>
                                        <p:tgtEl>
                                          <p:spTgt spid="77"/>
                                        </p:tgtEl>
                                        <p:attrNameLst>
                                          <p:attrName>ppt_y</p:attrName>
                                        </p:attrNameLst>
                                      </p:cBhvr>
                                      <p:tavLst>
                                        <p:tav tm="0">
                                          <p:val>
                                            <p:strVal val="#ppt_y"/>
                                          </p:val>
                                        </p:tav>
                                        <p:tav tm="100000">
                                          <p:val>
                                            <p:strVal val="#ppt_y"/>
                                          </p:val>
                                        </p:tav>
                                      </p:tavLst>
                                    </p:anim>
                                  </p:childTnLst>
                                </p:cTn>
                              </p:par>
                              <p:par>
                                <p:cTn id="329" presetID="2" presetClass="entr" presetSubtype="2" fill="hold" grpId="0" nodeType="withEffect">
                                  <p:stCondLst>
                                    <p:cond delay="1250"/>
                                  </p:stCondLst>
                                  <p:childTnLst>
                                    <p:set>
                                      <p:cBhvr>
                                        <p:cTn id="330" dur="1" fill="hold">
                                          <p:stCondLst>
                                            <p:cond delay="0"/>
                                          </p:stCondLst>
                                        </p:cTn>
                                        <p:tgtEl>
                                          <p:spTgt spid="78"/>
                                        </p:tgtEl>
                                        <p:attrNameLst>
                                          <p:attrName>style.visibility</p:attrName>
                                        </p:attrNameLst>
                                      </p:cBhvr>
                                      <p:to>
                                        <p:strVal val="visible"/>
                                      </p:to>
                                    </p:set>
                                    <p:anim calcmode="lin" valueType="num">
                                      <p:cBhvr additive="base">
                                        <p:cTn id="331" dur="500" fill="hold"/>
                                        <p:tgtEl>
                                          <p:spTgt spid="78"/>
                                        </p:tgtEl>
                                        <p:attrNameLst>
                                          <p:attrName>ppt_x</p:attrName>
                                        </p:attrNameLst>
                                      </p:cBhvr>
                                      <p:tavLst>
                                        <p:tav tm="0">
                                          <p:val>
                                            <p:strVal val="1+#ppt_w/2"/>
                                          </p:val>
                                        </p:tav>
                                        <p:tav tm="100000">
                                          <p:val>
                                            <p:strVal val="#ppt_x"/>
                                          </p:val>
                                        </p:tav>
                                      </p:tavLst>
                                    </p:anim>
                                    <p:anim calcmode="lin" valueType="num">
                                      <p:cBhvr additive="base">
                                        <p:cTn id="332" dur="500" fill="hold"/>
                                        <p:tgtEl>
                                          <p:spTgt spid="78"/>
                                        </p:tgtEl>
                                        <p:attrNameLst>
                                          <p:attrName>ppt_y</p:attrName>
                                        </p:attrNameLst>
                                      </p:cBhvr>
                                      <p:tavLst>
                                        <p:tav tm="0">
                                          <p:val>
                                            <p:strVal val="#ppt_y"/>
                                          </p:val>
                                        </p:tav>
                                        <p:tav tm="100000">
                                          <p:val>
                                            <p:strVal val="#ppt_y"/>
                                          </p:val>
                                        </p:tav>
                                      </p:tavLst>
                                    </p:anim>
                                  </p:childTnLst>
                                </p:cTn>
                              </p:par>
                            </p:childTnLst>
                          </p:cTn>
                        </p:par>
                        <p:par>
                          <p:cTn id="333" fill="hold">
                            <p:stCondLst>
                              <p:cond delay="6000"/>
                            </p:stCondLst>
                            <p:childTnLst>
                              <p:par>
                                <p:cTn id="334" presetID="22" presetClass="entr" presetSubtype="8" fill="hold" grpId="0" nodeType="afterEffect">
                                  <p:stCondLst>
                                    <p:cond delay="0"/>
                                  </p:stCondLst>
                                  <p:childTnLst>
                                    <p:set>
                                      <p:cBhvr>
                                        <p:cTn id="335" dur="1" fill="hold">
                                          <p:stCondLst>
                                            <p:cond delay="0"/>
                                          </p:stCondLst>
                                        </p:cTn>
                                        <p:tgtEl>
                                          <p:spTgt spid="73"/>
                                        </p:tgtEl>
                                        <p:attrNameLst>
                                          <p:attrName>style.visibility</p:attrName>
                                        </p:attrNameLst>
                                      </p:cBhvr>
                                      <p:to>
                                        <p:strVal val="visible"/>
                                      </p:to>
                                    </p:set>
                                    <p:animEffect transition="in" filter="wipe(left)">
                                      <p:cBhvr>
                                        <p:cTn id="336" dur="500"/>
                                        <p:tgtEl>
                                          <p:spTgt spid="73"/>
                                        </p:tgtEl>
                                      </p:cBhvr>
                                    </p:animEffect>
                                  </p:childTnLst>
                                </p:cTn>
                              </p:par>
                            </p:childTnLst>
                          </p:cTn>
                        </p:par>
                        <p:par>
                          <p:cTn id="337" fill="hold">
                            <p:stCondLst>
                              <p:cond delay="6500"/>
                            </p:stCondLst>
                            <p:childTnLst>
                              <p:par>
                                <p:cTn id="338" presetID="10" presetClass="entr" presetSubtype="0" fill="hold" grpId="0" nodeType="afterEffect">
                                  <p:stCondLst>
                                    <p:cond delay="0"/>
                                  </p:stCondLst>
                                  <p:childTnLst>
                                    <p:set>
                                      <p:cBhvr>
                                        <p:cTn id="339" dur="1" fill="hold">
                                          <p:stCondLst>
                                            <p:cond delay="0"/>
                                          </p:stCondLst>
                                        </p:cTn>
                                        <p:tgtEl>
                                          <p:spTgt spid="79"/>
                                        </p:tgtEl>
                                        <p:attrNameLst>
                                          <p:attrName>style.visibility</p:attrName>
                                        </p:attrNameLst>
                                      </p:cBhvr>
                                      <p:to>
                                        <p:strVal val="visible"/>
                                      </p:to>
                                    </p:set>
                                    <p:animEffect transition="in" filter="fade">
                                      <p:cBhvr>
                                        <p:cTn id="340" dur="500"/>
                                        <p:tgtEl>
                                          <p:spTgt spid="79"/>
                                        </p:tgtEl>
                                      </p:cBhvr>
                                    </p:animEffect>
                                  </p:childTnLst>
                                </p:cTn>
                              </p:par>
                            </p:childTnLst>
                          </p:cTn>
                        </p:par>
                        <p:par>
                          <p:cTn id="341" fill="hold">
                            <p:stCondLst>
                              <p:cond delay="7000"/>
                            </p:stCondLst>
                            <p:childTnLst>
                              <p:par>
                                <p:cTn id="342" presetID="31" presetClass="entr" presetSubtype="0" fill="hold" grpId="0" nodeType="afterEffect">
                                  <p:stCondLst>
                                    <p:cond delay="0"/>
                                  </p:stCondLst>
                                  <p:childTnLst>
                                    <p:set>
                                      <p:cBhvr>
                                        <p:cTn id="343" dur="1" fill="hold">
                                          <p:stCondLst>
                                            <p:cond delay="0"/>
                                          </p:stCondLst>
                                        </p:cTn>
                                        <p:tgtEl>
                                          <p:spTgt spid="80"/>
                                        </p:tgtEl>
                                        <p:attrNameLst>
                                          <p:attrName>style.visibility</p:attrName>
                                        </p:attrNameLst>
                                      </p:cBhvr>
                                      <p:to>
                                        <p:strVal val="visible"/>
                                      </p:to>
                                    </p:set>
                                    <p:anim calcmode="lin" valueType="num">
                                      <p:cBhvr>
                                        <p:cTn id="344" dur="1000" fill="hold"/>
                                        <p:tgtEl>
                                          <p:spTgt spid="80"/>
                                        </p:tgtEl>
                                        <p:attrNameLst>
                                          <p:attrName>ppt_w</p:attrName>
                                        </p:attrNameLst>
                                      </p:cBhvr>
                                      <p:tavLst>
                                        <p:tav tm="0">
                                          <p:val>
                                            <p:fltVal val="0"/>
                                          </p:val>
                                        </p:tav>
                                        <p:tav tm="100000">
                                          <p:val>
                                            <p:strVal val="#ppt_w"/>
                                          </p:val>
                                        </p:tav>
                                      </p:tavLst>
                                    </p:anim>
                                    <p:anim calcmode="lin" valueType="num">
                                      <p:cBhvr>
                                        <p:cTn id="345" dur="1000" fill="hold"/>
                                        <p:tgtEl>
                                          <p:spTgt spid="80"/>
                                        </p:tgtEl>
                                        <p:attrNameLst>
                                          <p:attrName>ppt_h</p:attrName>
                                        </p:attrNameLst>
                                      </p:cBhvr>
                                      <p:tavLst>
                                        <p:tav tm="0">
                                          <p:val>
                                            <p:fltVal val="0"/>
                                          </p:val>
                                        </p:tav>
                                        <p:tav tm="100000">
                                          <p:val>
                                            <p:strVal val="#ppt_h"/>
                                          </p:val>
                                        </p:tav>
                                      </p:tavLst>
                                    </p:anim>
                                    <p:anim calcmode="lin" valueType="num">
                                      <p:cBhvr>
                                        <p:cTn id="346" dur="1000" fill="hold"/>
                                        <p:tgtEl>
                                          <p:spTgt spid="80"/>
                                        </p:tgtEl>
                                        <p:attrNameLst>
                                          <p:attrName>style.rotation</p:attrName>
                                        </p:attrNameLst>
                                      </p:cBhvr>
                                      <p:tavLst>
                                        <p:tav tm="0">
                                          <p:val>
                                            <p:fltVal val="90"/>
                                          </p:val>
                                        </p:tav>
                                        <p:tav tm="100000">
                                          <p:val>
                                            <p:fltVal val="0"/>
                                          </p:val>
                                        </p:tav>
                                      </p:tavLst>
                                    </p:anim>
                                    <p:animEffect transition="in" filter="fade">
                                      <p:cBhvr>
                                        <p:cTn id="347" dur="1000"/>
                                        <p:tgtEl>
                                          <p:spTgt spid="80"/>
                                        </p:tgtEl>
                                      </p:cBhvr>
                                    </p:animEffect>
                                  </p:childTnLst>
                                </p:cTn>
                              </p:par>
                              <p:par>
                                <p:cTn id="348" presetID="2" presetClass="entr" presetSubtype="8" fill="hold" nodeType="withEffect">
                                  <p:stCondLst>
                                    <p:cond delay="750"/>
                                  </p:stCondLst>
                                  <p:childTnLst>
                                    <p:set>
                                      <p:cBhvr>
                                        <p:cTn id="349" dur="1" fill="hold">
                                          <p:stCondLst>
                                            <p:cond delay="0"/>
                                          </p:stCondLst>
                                        </p:cTn>
                                        <p:tgtEl>
                                          <p:spTgt spid="82"/>
                                        </p:tgtEl>
                                        <p:attrNameLst>
                                          <p:attrName>style.visibility</p:attrName>
                                        </p:attrNameLst>
                                      </p:cBhvr>
                                      <p:to>
                                        <p:strVal val="visible"/>
                                      </p:to>
                                    </p:set>
                                    <p:anim calcmode="lin" valueType="num">
                                      <p:cBhvr additive="base">
                                        <p:cTn id="350" dur="500" fill="hold"/>
                                        <p:tgtEl>
                                          <p:spTgt spid="82"/>
                                        </p:tgtEl>
                                        <p:attrNameLst>
                                          <p:attrName>ppt_x</p:attrName>
                                        </p:attrNameLst>
                                      </p:cBhvr>
                                      <p:tavLst>
                                        <p:tav tm="0">
                                          <p:val>
                                            <p:strVal val="0-#ppt_w/2"/>
                                          </p:val>
                                        </p:tav>
                                        <p:tav tm="100000">
                                          <p:val>
                                            <p:strVal val="#ppt_x"/>
                                          </p:val>
                                        </p:tav>
                                      </p:tavLst>
                                    </p:anim>
                                    <p:anim calcmode="lin" valueType="num">
                                      <p:cBhvr additive="base">
                                        <p:cTn id="351"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352" fill="hold">
                      <p:stCondLst>
                        <p:cond delay="indefinite"/>
                      </p:stCondLst>
                      <p:childTnLst>
                        <p:par>
                          <p:cTn id="353" fill="hold">
                            <p:stCondLst>
                              <p:cond delay="0"/>
                            </p:stCondLst>
                            <p:childTnLst>
                              <p:par>
                                <p:cTn id="354" presetID="31" presetClass="entr" presetSubtype="0" fill="hold" grpId="0" nodeType="clickEffect">
                                  <p:stCondLst>
                                    <p:cond delay="0"/>
                                  </p:stCondLst>
                                  <p:childTnLst>
                                    <p:set>
                                      <p:cBhvr>
                                        <p:cTn id="355" dur="1" fill="hold">
                                          <p:stCondLst>
                                            <p:cond delay="0"/>
                                          </p:stCondLst>
                                        </p:cTn>
                                        <p:tgtEl>
                                          <p:spTgt spid="85"/>
                                        </p:tgtEl>
                                        <p:attrNameLst>
                                          <p:attrName>style.visibility</p:attrName>
                                        </p:attrNameLst>
                                      </p:cBhvr>
                                      <p:to>
                                        <p:strVal val="visible"/>
                                      </p:to>
                                    </p:set>
                                    <p:anim calcmode="lin" valueType="num">
                                      <p:cBhvr>
                                        <p:cTn id="356" dur="1000" fill="hold"/>
                                        <p:tgtEl>
                                          <p:spTgt spid="85"/>
                                        </p:tgtEl>
                                        <p:attrNameLst>
                                          <p:attrName>ppt_w</p:attrName>
                                        </p:attrNameLst>
                                      </p:cBhvr>
                                      <p:tavLst>
                                        <p:tav tm="0">
                                          <p:val>
                                            <p:fltVal val="0"/>
                                          </p:val>
                                        </p:tav>
                                        <p:tav tm="100000">
                                          <p:val>
                                            <p:strVal val="#ppt_w"/>
                                          </p:val>
                                        </p:tav>
                                      </p:tavLst>
                                    </p:anim>
                                    <p:anim calcmode="lin" valueType="num">
                                      <p:cBhvr>
                                        <p:cTn id="357" dur="1000" fill="hold"/>
                                        <p:tgtEl>
                                          <p:spTgt spid="85"/>
                                        </p:tgtEl>
                                        <p:attrNameLst>
                                          <p:attrName>ppt_h</p:attrName>
                                        </p:attrNameLst>
                                      </p:cBhvr>
                                      <p:tavLst>
                                        <p:tav tm="0">
                                          <p:val>
                                            <p:fltVal val="0"/>
                                          </p:val>
                                        </p:tav>
                                        <p:tav tm="100000">
                                          <p:val>
                                            <p:strVal val="#ppt_h"/>
                                          </p:val>
                                        </p:tav>
                                      </p:tavLst>
                                    </p:anim>
                                    <p:anim calcmode="lin" valueType="num">
                                      <p:cBhvr>
                                        <p:cTn id="358" dur="1000" fill="hold"/>
                                        <p:tgtEl>
                                          <p:spTgt spid="85"/>
                                        </p:tgtEl>
                                        <p:attrNameLst>
                                          <p:attrName>style.rotation</p:attrName>
                                        </p:attrNameLst>
                                      </p:cBhvr>
                                      <p:tavLst>
                                        <p:tav tm="0">
                                          <p:val>
                                            <p:fltVal val="90"/>
                                          </p:val>
                                        </p:tav>
                                        <p:tav tm="100000">
                                          <p:val>
                                            <p:fltVal val="0"/>
                                          </p:val>
                                        </p:tav>
                                      </p:tavLst>
                                    </p:anim>
                                    <p:animEffect transition="in" filter="fade">
                                      <p:cBhvr>
                                        <p:cTn id="359" dur="1000"/>
                                        <p:tgtEl>
                                          <p:spTgt spid="85"/>
                                        </p:tgtEl>
                                      </p:cBhvr>
                                    </p:animEffect>
                                  </p:childTnLst>
                                </p:cTn>
                              </p:par>
                              <p:par>
                                <p:cTn id="360" presetID="2" presetClass="entr" presetSubtype="2" fill="hold" grpId="0" nodeType="withEffect">
                                  <p:stCondLst>
                                    <p:cond delay="750"/>
                                  </p:stCondLst>
                                  <p:childTnLst>
                                    <p:set>
                                      <p:cBhvr>
                                        <p:cTn id="361" dur="1" fill="hold">
                                          <p:stCondLst>
                                            <p:cond delay="0"/>
                                          </p:stCondLst>
                                        </p:cTn>
                                        <p:tgtEl>
                                          <p:spTgt spid="81"/>
                                        </p:tgtEl>
                                        <p:attrNameLst>
                                          <p:attrName>style.visibility</p:attrName>
                                        </p:attrNameLst>
                                      </p:cBhvr>
                                      <p:to>
                                        <p:strVal val="visible"/>
                                      </p:to>
                                    </p:set>
                                    <p:anim calcmode="lin" valueType="num">
                                      <p:cBhvr additive="base">
                                        <p:cTn id="362" dur="500" fill="hold"/>
                                        <p:tgtEl>
                                          <p:spTgt spid="81"/>
                                        </p:tgtEl>
                                        <p:attrNameLst>
                                          <p:attrName>ppt_x</p:attrName>
                                        </p:attrNameLst>
                                      </p:cBhvr>
                                      <p:tavLst>
                                        <p:tav tm="0">
                                          <p:val>
                                            <p:strVal val="1+#ppt_w/2"/>
                                          </p:val>
                                        </p:tav>
                                        <p:tav tm="100000">
                                          <p:val>
                                            <p:strVal val="#ppt_x"/>
                                          </p:val>
                                        </p:tav>
                                      </p:tavLst>
                                    </p:anim>
                                    <p:anim calcmode="lin" valueType="num">
                                      <p:cBhvr additive="base">
                                        <p:cTn id="363" dur="500" fill="hold"/>
                                        <p:tgtEl>
                                          <p:spTgt spid="81"/>
                                        </p:tgtEl>
                                        <p:attrNameLst>
                                          <p:attrName>ppt_y</p:attrName>
                                        </p:attrNameLst>
                                      </p:cBhvr>
                                      <p:tavLst>
                                        <p:tav tm="0">
                                          <p:val>
                                            <p:strVal val="#ppt_y"/>
                                          </p:val>
                                        </p:tav>
                                        <p:tav tm="100000">
                                          <p:val>
                                            <p:strVal val="#ppt_y"/>
                                          </p:val>
                                        </p:tav>
                                      </p:tavLst>
                                    </p:anim>
                                  </p:childTnLst>
                                </p:cTn>
                              </p:par>
                              <p:par>
                                <p:cTn id="364" presetID="2" presetClass="entr" presetSubtype="8" fill="hold" grpId="0" nodeType="withEffect">
                                  <p:stCondLst>
                                    <p:cond delay="1250"/>
                                  </p:stCondLst>
                                  <p:childTnLst>
                                    <p:set>
                                      <p:cBhvr>
                                        <p:cTn id="365" dur="1" fill="hold">
                                          <p:stCondLst>
                                            <p:cond delay="0"/>
                                          </p:stCondLst>
                                        </p:cTn>
                                        <p:tgtEl>
                                          <p:spTgt spid="83"/>
                                        </p:tgtEl>
                                        <p:attrNameLst>
                                          <p:attrName>style.visibility</p:attrName>
                                        </p:attrNameLst>
                                      </p:cBhvr>
                                      <p:to>
                                        <p:strVal val="visible"/>
                                      </p:to>
                                    </p:set>
                                    <p:anim calcmode="lin" valueType="num">
                                      <p:cBhvr additive="base">
                                        <p:cTn id="366" dur="500" fill="hold"/>
                                        <p:tgtEl>
                                          <p:spTgt spid="83"/>
                                        </p:tgtEl>
                                        <p:attrNameLst>
                                          <p:attrName>ppt_x</p:attrName>
                                        </p:attrNameLst>
                                      </p:cBhvr>
                                      <p:tavLst>
                                        <p:tav tm="0">
                                          <p:val>
                                            <p:strVal val="0-#ppt_w/2"/>
                                          </p:val>
                                        </p:tav>
                                        <p:tav tm="100000">
                                          <p:val>
                                            <p:strVal val="#ppt_x"/>
                                          </p:val>
                                        </p:tav>
                                      </p:tavLst>
                                    </p:anim>
                                    <p:anim calcmode="lin" valueType="num">
                                      <p:cBhvr additive="base">
                                        <p:cTn id="367" dur="500" fill="hold"/>
                                        <p:tgtEl>
                                          <p:spTgt spid="83"/>
                                        </p:tgtEl>
                                        <p:attrNameLst>
                                          <p:attrName>ppt_y</p:attrName>
                                        </p:attrNameLst>
                                      </p:cBhvr>
                                      <p:tavLst>
                                        <p:tav tm="0">
                                          <p:val>
                                            <p:strVal val="#ppt_y"/>
                                          </p:val>
                                        </p:tav>
                                        <p:tav tm="100000">
                                          <p:val>
                                            <p:strVal val="#ppt_y"/>
                                          </p:val>
                                        </p:tav>
                                      </p:tavLst>
                                    </p:anim>
                                  </p:childTnLst>
                                </p:cTn>
                              </p:par>
                              <p:par>
                                <p:cTn id="368" presetID="2" presetClass="entr" presetSubtype="2" fill="hold" grpId="0" nodeType="withEffect">
                                  <p:stCondLst>
                                    <p:cond delay="1250"/>
                                  </p:stCondLst>
                                  <p:childTnLst>
                                    <p:set>
                                      <p:cBhvr>
                                        <p:cTn id="369" dur="1" fill="hold">
                                          <p:stCondLst>
                                            <p:cond delay="0"/>
                                          </p:stCondLst>
                                        </p:cTn>
                                        <p:tgtEl>
                                          <p:spTgt spid="84"/>
                                        </p:tgtEl>
                                        <p:attrNameLst>
                                          <p:attrName>style.visibility</p:attrName>
                                        </p:attrNameLst>
                                      </p:cBhvr>
                                      <p:to>
                                        <p:strVal val="visible"/>
                                      </p:to>
                                    </p:set>
                                    <p:anim calcmode="lin" valueType="num">
                                      <p:cBhvr additive="base">
                                        <p:cTn id="370" dur="500" fill="hold"/>
                                        <p:tgtEl>
                                          <p:spTgt spid="84"/>
                                        </p:tgtEl>
                                        <p:attrNameLst>
                                          <p:attrName>ppt_x</p:attrName>
                                        </p:attrNameLst>
                                      </p:cBhvr>
                                      <p:tavLst>
                                        <p:tav tm="0">
                                          <p:val>
                                            <p:strVal val="1+#ppt_w/2"/>
                                          </p:val>
                                        </p:tav>
                                        <p:tav tm="100000">
                                          <p:val>
                                            <p:strVal val="#ppt_x"/>
                                          </p:val>
                                        </p:tav>
                                      </p:tavLst>
                                    </p:anim>
                                    <p:anim calcmode="lin" valueType="num">
                                      <p:cBhvr additive="base">
                                        <p:cTn id="371" dur="500" fill="hold"/>
                                        <p:tgtEl>
                                          <p:spTgt spid="84"/>
                                        </p:tgtEl>
                                        <p:attrNameLst>
                                          <p:attrName>ppt_y</p:attrName>
                                        </p:attrNameLst>
                                      </p:cBhvr>
                                      <p:tavLst>
                                        <p:tav tm="0">
                                          <p:val>
                                            <p:strVal val="#ppt_y"/>
                                          </p:val>
                                        </p:tav>
                                        <p:tav tm="100000">
                                          <p:val>
                                            <p:strVal val="#ppt_y"/>
                                          </p:val>
                                        </p:tav>
                                      </p:tavLst>
                                    </p:anim>
                                  </p:childTnLst>
                                </p:cTn>
                              </p:par>
                            </p:childTnLst>
                          </p:cTn>
                        </p:par>
                        <p:par>
                          <p:cTn id="372" fill="hold">
                            <p:stCondLst>
                              <p:cond delay="1750"/>
                            </p:stCondLst>
                            <p:childTnLst>
                              <p:par>
                                <p:cTn id="373" presetID="10" presetClass="entr" presetSubtype="0" fill="hold" grpId="0" nodeType="afterEffect">
                                  <p:stCondLst>
                                    <p:cond delay="0"/>
                                  </p:stCondLst>
                                  <p:childTnLst>
                                    <p:set>
                                      <p:cBhvr>
                                        <p:cTn id="374" dur="1" fill="hold">
                                          <p:stCondLst>
                                            <p:cond delay="0"/>
                                          </p:stCondLst>
                                        </p:cTn>
                                        <p:tgtEl>
                                          <p:spTgt spid="86"/>
                                        </p:tgtEl>
                                        <p:attrNameLst>
                                          <p:attrName>style.visibility</p:attrName>
                                        </p:attrNameLst>
                                      </p:cBhvr>
                                      <p:to>
                                        <p:strVal val="visible"/>
                                      </p:to>
                                    </p:set>
                                    <p:animEffect transition="in" filter="fade">
                                      <p:cBhvr>
                                        <p:cTn id="375" dur="500"/>
                                        <p:tgtEl>
                                          <p:spTgt spid="86"/>
                                        </p:tgtEl>
                                      </p:cBhvr>
                                    </p:animEffect>
                                  </p:childTnLst>
                                </p:cTn>
                              </p:par>
                            </p:childTnLst>
                          </p:cTn>
                        </p:par>
                        <p:par>
                          <p:cTn id="376" fill="hold">
                            <p:stCondLst>
                              <p:cond delay="2250"/>
                            </p:stCondLst>
                            <p:childTnLst>
                              <p:par>
                                <p:cTn id="377" presetID="22" presetClass="entr" presetSubtype="1" fill="hold" grpId="0" nodeType="afterEffect">
                                  <p:stCondLst>
                                    <p:cond delay="0"/>
                                  </p:stCondLst>
                                  <p:childTnLst>
                                    <p:set>
                                      <p:cBhvr>
                                        <p:cTn id="378" dur="1" fill="hold">
                                          <p:stCondLst>
                                            <p:cond delay="0"/>
                                          </p:stCondLst>
                                        </p:cTn>
                                        <p:tgtEl>
                                          <p:spTgt spid="87"/>
                                        </p:tgtEl>
                                        <p:attrNameLst>
                                          <p:attrName>style.visibility</p:attrName>
                                        </p:attrNameLst>
                                      </p:cBhvr>
                                      <p:to>
                                        <p:strVal val="visible"/>
                                      </p:to>
                                    </p:set>
                                    <p:animEffect transition="in" filter="wipe(up)">
                                      <p:cBhvr>
                                        <p:cTn id="379" dur="500"/>
                                        <p:tgtEl>
                                          <p:spTgt spid="87"/>
                                        </p:tgtEl>
                                      </p:cBhvr>
                                    </p:animEffect>
                                  </p:childTnLst>
                                </p:cTn>
                              </p:par>
                            </p:childTnLst>
                          </p:cTn>
                        </p:par>
                        <p:par>
                          <p:cTn id="380" fill="hold">
                            <p:stCondLst>
                              <p:cond delay="2750"/>
                            </p:stCondLst>
                            <p:childTnLst>
                              <p:par>
                                <p:cTn id="381" presetID="22" presetClass="entr" presetSubtype="1" fill="hold" grpId="0" nodeType="afterEffect">
                                  <p:stCondLst>
                                    <p:cond delay="0"/>
                                  </p:stCondLst>
                                  <p:childTnLst>
                                    <p:set>
                                      <p:cBhvr>
                                        <p:cTn id="382" dur="1" fill="hold">
                                          <p:stCondLst>
                                            <p:cond delay="0"/>
                                          </p:stCondLst>
                                        </p:cTn>
                                        <p:tgtEl>
                                          <p:spTgt spid="88"/>
                                        </p:tgtEl>
                                        <p:attrNameLst>
                                          <p:attrName>style.visibility</p:attrName>
                                        </p:attrNameLst>
                                      </p:cBhvr>
                                      <p:to>
                                        <p:strVal val="visible"/>
                                      </p:to>
                                    </p:set>
                                    <p:animEffect transition="in" filter="wipe(up)">
                                      <p:cBhvr>
                                        <p:cTn id="383" dur="500"/>
                                        <p:tgtEl>
                                          <p:spTgt spid="88"/>
                                        </p:tgtEl>
                                      </p:cBhvr>
                                    </p:animEffect>
                                  </p:childTnLst>
                                </p:cTn>
                              </p:par>
                            </p:childTnLst>
                          </p:cTn>
                        </p:par>
                        <p:par>
                          <p:cTn id="384" fill="hold">
                            <p:stCondLst>
                              <p:cond delay="3250"/>
                            </p:stCondLst>
                            <p:childTnLst>
                              <p:par>
                                <p:cTn id="385" presetID="22" presetClass="entr" presetSubtype="1" fill="hold" grpId="0" nodeType="afterEffect">
                                  <p:stCondLst>
                                    <p:cond delay="0"/>
                                  </p:stCondLst>
                                  <p:childTnLst>
                                    <p:set>
                                      <p:cBhvr>
                                        <p:cTn id="386" dur="1" fill="hold">
                                          <p:stCondLst>
                                            <p:cond delay="0"/>
                                          </p:stCondLst>
                                        </p:cTn>
                                        <p:tgtEl>
                                          <p:spTgt spid="89"/>
                                        </p:tgtEl>
                                        <p:attrNameLst>
                                          <p:attrName>style.visibility</p:attrName>
                                        </p:attrNameLst>
                                      </p:cBhvr>
                                      <p:to>
                                        <p:strVal val="visible"/>
                                      </p:to>
                                    </p:set>
                                    <p:animEffect transition="in" filter="wipe(up)">
                                      <p:cBhvr>
                                        <p:cTn id="387" dur="500"/>
                                        <p:tgtEl>
                                          <p:spTgt spid="89"/>
                                        </p:tgtEl>
                                      </p:cBhvr>
                                    </p:animEffect>
                                  </p:childTnLst>
                                </p:cTn>
                              </p:par>
                            </p:childTnLst>
                          </p:cTn>
                        </p:par>
                        <p:par>
                          <p:cTn id="388" fill="hold">
                            <p:stCondLst>
                              <p:cond delay="3750"/>
                            </p:stCondLst>
                            <p:childTnLst>
                              <p:par>
                                <p:cTn id="389" presetID="22" presetClass="entr" presetSubtype="1" fill="hold" grpId="0" nodeType="afterEffect">
                                  <p:stCondLst>
                                    <p:cond delay="0"/>
                                  </p:stCondLst>
                                  <p:childTnLst>
                                    <p:set>
                                      <p:cBhvr>
                                        <p:cTn id="390" dur="1" fill="hold">
                                          <p:stCondLst>
                                            <p:cond delay="0"/>
                                          </p:stCondLst>
                                        </p:cTn>
                                        <p:tgtEl>
                                          <p:spTgt spid="90"/>
                                        </p:tgtEl>
                                        <p:attrNameLst>
                                          <p:attrName>style.visibility</p:attrName>
                                        </p:attrNameLst>
                                      </p:cBhvr>
                                      <p:to>
                                        <p:strVal val="visible"/>
                                      </p:to>
                                    </p:set>
                                    <p:animEffect transition="in" filter="wipe(up)">
                                      <p:cBhvr>
                                        <p:cTn id="391" dur="500"/>
                                        <p:tgtEl>
                                          <p:spTgt spid="90"/>
                                        </p:tgtEl>
                                      </p:cBhvr>
                                    </p:animEffect>
                                  </p:childTnLst>
                                </p:cTn>
                              </p:par>
                            </p:childTnLst>
                          </p:cTn>
                        </p:par>
                        <p:par>
                          <p:cTn id="392" fill="hold">
                            <p:stCondLst>
                              <p:cond delay="4250"/>
                            </p:stCondLst>
                            <p:childTnLst>
                              <p:par>
                                <p:cTn id="393" presetID="22" presetClass="entr" presetSubtype="1" fill="hold" grpId="0" nodeType="afterEffect">
                                  <p:stCondLst>
                                    <p:cond delay="0"/>
                                  </p:stCondLst>
                                  <p:childTnLst>
                                    <p:set>
                                      <p:cBhvr>
                                        <p:cTn id="394" dur="1" fill="hold">
                                          <p:stCondLst>
                                            <p:cond delay="0"/>
                                          </p:stCondLst>
                                        </p:cTn>
                                        <p:tgtEl>
                                          <p:spTgt spid="91"/>
                                        </p:tgtEl>
                                        <p:attrNameLst>
                                          <p:attrName>style.visibility</p:attrName>
                                        </p:attrNameLst>
                                      </p:cBhvr>
                                      <p:to>
                                        <p:strVal val="visible"/>
                                      </p:to>
                                    </p:set>
                                    <p:animEffect transition="in" filter="wipe(up)">
                                      <p:cBhvr>
                                        <p:cTn id="395" dur="500"/>
                                        <p:tgtEl>
                                          <p:spTgt spid="91"/>
                                        </p:tgtEl>
                                      </p:cBhvr>
                                    </p:animEffect>
                                  </p:childTnLst>
                                </p:cTn>
                              </p:par>
                            </p:childTnLst>
                          </p:cTn>
                        </p:par>
                        <p:par>
                          <p:cTn id="396" fill="hold">
                            <p:stCondLst>
                              <p:cond delay="4750"/>
                            </p:stCondLst>
                            <p:childTnLst>
                              <p:par>
                                <p:cTn id="397" presetID="22" presetClass="entr" presetSubtype="1" fill="hold" grpId="0" nodeType="afterEffect">
                                  <p:stCondLst>
                                    <p:cond delay="0"/>
                                  </p:stCondLst>
                                  <p:childTnLst>
                                    <p:set>
                                      <p:cBhvr>
                                        <p:cTn id="398" dur="1" fill="hold">
                                          <p:stCondLst>
                                            <p:cond delay="0"/>
                                          </p:stCondLst>
                                        </p:cTn>
                                        <p:tgtEl>
                                          <p:spTgt spid="92"/>
                                        </p:tgtEl>
                                        <p:attrNameLst>
                                          <p:attrName>style.visibility</p:attrName>
                                        </p:attrNameLst>
                                      </p:cBhvr>
                                      <p:to>
                                        <p:strVal val="visible"/>
                                      </p:to>
                                    </p:set>
                                    <p:animEffect transition="in" filter="wipe(up)">
                                      <p:cBhvr>
                                        <p:cTn id="399" dur="500"/>
                                        <p:tgtEl>
                                          <p:spTgt spid="92"/>
                                        </p:tgtEl>
                                      </p:cBhvr>
                                    </p:animEffec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nodeType="clickEffect">
                                  <p:stCondLst>
                                    <p:cond delay="0"/>
                                  </p:stCondLst>
                                  <p:childTnLst>
                                    <p:set>
                                      <p:cBhvr>
                                        <p:cTn id="403" dur="1" fill="hold">
                                          <p:stCondLst>
                                            <p:cond delay="0"/>
                                          </p:stCondLst>
                                        </p:cTn>
                                        <p:tgtEl>
                                          <p:spTgt spid="94"/>
                                        </p:tgtEl>
                                        <p:attrNameLst>
                                          <p:attrName>style.visibility</p:attrName>
                                        </p:attrNameLst>
                                      </p:cBhvr>
                                      <p:to>
                                        <p:strVal val="visible"/>
                                      </p:to>
                                    </p:set>
                                    <p:animEffect transition="in" filter="fade">
                                      <p:cBhvr>
                                        <p:cTn id="404" dur="500"/>
                                        <p:tgtEl>
                                          <p:spTgt spid="94"/>
                                        </p:tgtEl>
                                      </p:cBhvr>
                                    </p:animEffect>
                                  </p:childTnLst>
                                </p:cTn>
                              </p:par>
                            </p:childTnLst>
                          </p:cTn>
                        </p:par>
                      </p:childTnLst>
                    </p:cTn>
                  </p:par>
                  <p:par>
                    <p:cTn id="405" fill="hold">
                      <p:stCondLst>
                        <p:cond delay="indefinite"/>
                      </p:stCondLst>
                      <p:childTnLst>
                        <p:par>
                          <p:cTn id="406" fill="hold">
                            <p:stCondLst>
                              <p:cond delay="0"/>
                            </p:stCondLst>
                            <p:childTnLst>
                              <p:par>
                                <p:cTn id="407" presetID="10" presetClass="entr" presetSubtype="0" fill="hold" grpId="0" nodeType="clickEffect">
                                  <p:stCondLst>
                                    <p:cond delay="0"/>
                                  </p:stCondLst>
                                  <p:childTnLst>
                                    <p:set>
                                      <p:cBhvr>
                                        <p:cTn id="408" dur="1" fill="hold">
                                          <p:stCondLst>
                                            <p:cond delay="0"/>
                                          </p:stCondLst>
                                        </p:cTn>
                                        <p:tgtEl>
                                          <p:spTgt spid="95"/>
                                        </p:tgtEl>
                                        <p:attrNameLst>
                                          <p:attrName>style.visibility</p:attrName>
                                        </p:attrNameLst>
                                      </p:cBhvr>
                                      <p:to>
                                        <p:strVal val="visible"/>
                                      </p:to>
                                    </p:set>
                                    <p:animEffect transition="in" filter="fade">
                                      <p:cBhvr>
                                        <p:cTn id="40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1" grpId="0" animBg="1"/>
      <p:bldP spid="90" grpId="0" animBg="1"/>
      <p:bldP spid="89" grpId="0" animBg="1"/>
      <p:bldP spid="88" grpId="0" animBg="1"/>
      <p:bldP spid="87" grpId="0" animBg="1"/>
      <p:bldP spid="73" grpId="0" animBg="1"/>
      <p:bldP spid="85" grpId="0" animBg="1"/>
      <p:bldP spid="86" grpId="0" animBg="1"/>
      <p:bldP spid="42" grpId="0" animBg="1"/>
      <p:bldP spid="49" grpId="0" animBg="1"/>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5" grpId="0"/>
      <p:bldP spid="17" grpId="0"/>
      <p:bldP spid="18" grpId="0" animBg="1"/>
      <p:bldP spid="19" grpId="0"/>
      <p:bldP spid="21" grpId="0"/>
      <p:bldP spid="23" grpId="0"/>
      <p:bldP spid="24" grpId="0" animBg="1"/>
      <p:bldP spid="25" grpId="0" animBg="1"/>
      <p:bldP spid="26" grpId="0"/>
      <p:bldP spid="28" grpId="0"/>
      <p:bldP spid="30" grpId="0"/>
      <p:bldP spid="31" grpId="0" animBg="1"/>
      <p:bldP spid="32" grpId="0" animBg="1"/>
      <p:bldP spid="33" grpId="0" animBg="1"/>
      <p:bldP spid="34" grpId="0"/>
      <p:bldP spid="36" grpId="0"/>
      <p:bldP spid="38" grpId="0"/>
      <p:bldP spid="39" grpId="0"/>
      <p:bldP spid="41" grpId="0" animBg="1"/>
      <p:bldP spid="43" grpId="0" animBg="1"/>
      <p:bldP spid="44" grpId="0" animBg="1"/>
      <p:bldP spid="45" grpId="0"/>
      <p:bldP spid="47" grpId="0"/>
      <p:bldP spid="48" grpId="0"/>
      <p:bldP spid="50" grpId="0" animBg="1"/>
      <p:bldP spid="51" grpId="0" animBg="1"/>
      <p:bldP spid="52" grpId="0"/>
      <p:bldP spid="54" grpId="0"/>
      <p:bldP spid="55" grpId="0"/>
      <p:bldP spid="56" grpId="0" animBg="1"/>
      <p:bldP spid="57" grpId="0" animBg="1"/>
      <p:bldP spid="58" grpId="0" animBg="1"/>
      <p:bldP spid="59" grpId="0" animBg="1"/>
      <p:bldP spid="60" grpId="0" animBg="1"/>
      <p:bldP spid="61" grpId="0"/>
      <p:bldP spid="63" grpId="0"/>
      <p:bldP spid="64" grpId="0"/>
      <p:bldP spid="65" grpId="0" animBg="1"/>
      <p:bldP spid="66" grpId="0" animBg="1"/>
      <p:bldP spid="67" grpId="0"/>
      <p:bldP spid="69" grpId="0"/>
      <p:bldP spid="70" grpId="0"/>
      <p:bldP spid="72" grpId="0" animBg="1"/>
      <p:bldP spid="74" grpId="0" animBg="1"/>
      <p:bldP spid="75" grpId="0"/>
      <p:bldP spid="77" grpId="0"/>
      <p:bldP spid="78" grpId="0"/>
      <p:bldP spid="79" grpId="0" animBg="1"/>
      <p:bldP spid="80" grpId="0" animBg="1"/>
      <p:bldP spid="81" grpId="0"/>
      <p:bldP spid="83" grpId="0"/>
      <p:bldP spid="84" grpId="0"/>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7188-3690-4A6D-BDD8-1B831BAF48DA}"/>
              </a:ext>
            </a:extLst>
          </p:cNvPr>
          <p:cNvSpPr>
            <a:spLocks noGrp="1"/>
          </p:cNvSpPr>
          <p:nvPr>
            <p:ph type="title"/>
          </p:nvPr>
        </p:nvSpPr>
        <p:spPr/>
        <p:txBody>
          <a:bodyPr/>
          <a:lstStyle/>
          <a:p>
            <a:r>
              <a:rPr lang="en-US" dirty="0">
                <a:latin typeface="Century Gothic" panose="020B0502020202020204" pitchFamily="34" charset="0"/>
              </a:rPr>
              <a:t>‘</a:t>
            </a:r>
            <a:r>
              <a:rPr lang="en-US" b="1" dirty="0" err="1">
                <a:latin typeface="Bahnschrift" panose="020B0502040204020203" pitchFamily="34" charset="0"/>
              </a:rPr>
              <a:t>awk</a:t>
            </a:r>
            <a:r>
              <a:rPr lang="en-US" dirty="0">
                <a:latin typeface="Century Gothic" panose="020B0502020202020204" pitchFamily="34" charset="0"/>
              </a:rPr>
              <a:t>’ Accessing Individual Fields</a:t>
            </a:r>
          </a:p>
        </p:txBody>
      </p:sp>
      <p:sp>
        <p:nvSpPr>
          <p:cNvPr id="3" name="Content Placeholder 2">
            <a:extLst>
              <a:ext uri="{FF2B5EF4-FFF2-40B4-BE49-F238E27FC236}">
                <a16:creationId xmlns:a16="http://schemas.microsoft.com/office/drawing/2014/main" id="{D884981E-B2F7-44D5-9AAD-295CE4C8615E}"/>
              </a:ext>
            </a:extLst>
          </p:cNvPr>
          <p:cNvSpPr>
            <a:spLocks noGrp="1"/>
          </p:cNvSpPr>
          <p:nvPr>
            <p:ph idx="1"/>
          </p:nvPr>
        </p:nvSpPr>
        <p:spPr>
          <a:xfrm>
            <a:off x="695326" y="1476375"/>
            <a:ext cx="4136410" cy="4700588"/>
          </a:xfrm>
        </p:spPr>
        <p:txBody>
          <a:bodyPr/>
          <a:lstStyle/>
          <a:p>
            <a:r>
              <a:rPr lang="en-US" sz="2000" b="1" dirty="0">
                <a:latin typeface="Century Gothic" panose="020B0502020202020204" pitchFamily="34" charset="0"/>
              </a:rPr>
              <a:t>$1  </a:t>
            </a:r>
            <a:r>
              <a:rPr lang="en-US" sz="2000" dirty="0">
                <a:latin typeface="Century Gothic" panose="020B0502020202020204" pitchFamily="34" charset="0"/>
              </a:rPr>
              <a:t>= the first field of the </a:t>
            </a:r>
            <a:br>
              <a:rPr lang="en-US" sz="2000" dirty="0">
                <a:latin typeface="Century Gothic" panose="020B0502020202020204" pitchFamily="34" charset="0"/>
              </a:rPr>
            </a:br>
            <a:r>
              <a:rPr lang="en-US" sz="2000" dirty="0">
                <a:latin typeface="Century Gothic" panose="020B0502020202020204" pitchFamily="34" charset="0"/>
              </a:rPr>
              <a:t>current line may be </a:t>
            </a:r>
            <a:br>
              <a:rPr lang="en-US" sz="2000" dirty="0">
                <a:latin typeface="Century Gothic" panose="020B0502020202020204" pitchFamily="34" charset="0"/>
              </a:rPr>
            </a:br>
            <a:r>
              <a:rPr lang="en-US" sz="2000" dirty="0">
                <a:latin typeface="Century Gothic" panose="020B0502020202020204" pitchFamily="34" charset="0"/>
              </a:rPr>
              <a:t>accessed by</a:t>
            </a:r>
          </a:p>
          <a:p>
            <a:r>
              <a:rPr lang="en-US" sz="2000" b="1" dirty="0">
                <a:latin typeface="Century Gothic" panose="020B0502020202020204" pitchFamily="34" charset="0"/>
              </a:rPr>
              <a:t>$2  </a:t>
            </a:r>
            <a:r>
              <a:rPr lang="en-US" sz="2000" dirty="0">
                <a:latin typeface="Century Gothic" panose="020B0502020202020204" pitchFamily="34" charset="0"/>
              </a:rPr>
              <a:t>= the second by $2</a:t>
            </a:r>
          </a:p>
          <a:p>
            <a:r>
              <a:rPr lang="en-US" sz="2000" b="1" dirty="0">
                <a:latin typeface="Century Gothic" panose="020B0502020202020204" pitchFamily="34" charset="0"/>
              </a:rPr>
              <a:t>$0  </a:t>
            </a:r>
            <a:r>
              <a:rPr lang="en-US" sz="2000" dirty="0">
                <a:latin typeface="Century Gothic" panose="020B0502020202020204" pitchFamily="34" charset="0"/>
              </a:rPr>
              <a:t>= the entire line. </a:t>
            </a:r>
          </a:p>
          <a:p>
            <a:r>
              <a:rPr lang="en-US" sz="2000" b="1" dirty="0">
                <a:latin typeface="Century Gothic" panose="020B0502020202020204" pitchFamily="34" charset="0"/>
              </a:rPr>
              <a:t>NF</a:t>
            </a:r>
            <a:r>
              <a:rPr lang="en-US" sz="1800" dirty="0">
                <a:latin typeface="Century Gothic" panose="020B0502020202020204" pitchFamily="34" charset="0"/>
              </a:rPr>
              <a:t> </a:t>
            </a:r>
            <a:r>
              <a:rPr lang="en-US" sz="1600" dirty="0">
                <a:latin typeface="Century Gothic" panose="020B0502020202020204" pitchFamily="34" charset="0"/>
              </a:rPr>
              <a:t> </a:t>
            </a:r>
            <a:r>
              <a:rPr lang="en-US" sz="2000" dirty="0">
                <a:latin typeface="Century Gothic" panose="020B0502020202020204" pitchFamily="34" charset="0"/>
              </a:rPr>
              <a:t>= a built-in variable is </a:t>
            </a:r>
            <a:br>
              <a:rPr lang="en-US" sz="2000" dirty="0">
                <a:latin typeface="Century Gothic" panose="020B0502020202020204" pitchFamily="34" charset="0"/>
              </a:rPr>
            </a:br>
            <a:r>
              <a:rPr lang="en-US" sz="2000" dirty="0">
                <a:latin typeface="Century Gothic" panose="020B0502020202020204" pitchFamily="34" charset="0"/>
              </a:rPr>
              <a:t>equal to the number of fields </a:t>
            </a:r>
            <a:br>
              <a:rPr lang="en-US" sz="2000" dirty="0">
                <a:latin typeface="Century Gothic" panose="020B0502020202020204" pitchFamily="34" charset="0"/>
              </a:rPr>
            </a:br>
            <a:r>
              <a:rPr lang="en-US" sz="2000" dirty="0">
                <a:latin typeface="Century Gothic" panose="020B0502020202020204" pitchFamily="34" charset="0"/>
              </a:rPr>
              <a:t>in the current line.</a:t>
            </a:r>
          </a:p>
          <a:p>
            <a:r>
              <a:rPr lang="en-US" sz="2000" b="1" dirty="0">
                <a:latin typeface="Century Gothic" panose="020B0502020202020204" pitchFamily="34" charset="0"/>
              </a:rPr>
              <a:t>NR</a:t>
            </a:r>
            <a:r>
              <a:rPr lang="en-US" sz="2000" dirty="0">
                <a:latin typeface="Century Gothic" panose="020B0502020202020204" pitchFamily="34" charset="0"/>
              </a:rPr>
              <a:t> = to represent the </a:t>
            </a:r>
            <a:br>
              <a:rPr lang="en-US" sz="2000" dirty="0">
                <a:latin typeface="Century Gothic" panose="020B0502020202020204" pitchFamily="34" charset="0"/>
              </a:rPr>
            </a:br>
            <a:r>
              <a:rPr lang="en-US" sz="2000" dirty="0">
                <a:latin typeface="Century Gothic" panose="020B0502020202020204" pitchFamily="34" charset="0"/>
              </a:rPr>
              <a:t>record/ line number.</a:t>
            </a:r>
          </a:p>
          <a:p>
            <a:r>
              <a:rPr lang="en-US" sz="2000" b="1" dirty="0">
                <a:latin typeface="Century Gothic" panose="020B0502020202020204" pitchFamily="34" charset="0"/>
              </a:rPr>
              <a:t>print </a:t>
            </a:r>
            <a:r>
              <a:rPr lang="en-US" sz="2000" dirty="0">
                <a:latin typeface="Century Gothic" panose="020B0502020202020204" pitchFamily="34" charset="0"/>
              </a:rPr>
              <a:t>and </a:t>
            </a:r>
            <a:r>
              <a:rPr lang="en-US" sz="2000" b="1" dirty="0" err="1">
                <a:latin typeface="Century Gothic" panose="020B0502020202020204" pitchFamily="34" charset="0"/>
              </a:rPr>
              <a:t>printf</a:t>
            </a:r>
            <a:r>
              <a:rPr lang="en-US" sz="2000" b="1" dirty="0">
                <a:latin typeface="Century Gothic" panose="020B0502020202020204" pitchFamily="34" charset="0"/>
              </a:rPr>
              <a:t> </a:t>
            </a:r>
            <a:r>
              <a:rPr lang="en-US" sz="2000" dirty="0">
                <a:latin typeface="Century Gothic" panose="020B0502020202020204" pitchFamily="34" charset="0"/>
              </a:rPr>
              <a:t>statements </a:t>
            </a:r>
            <a:br>
              <a:rPr lang="en-US" sz="2000" dirty="0">
                <a:latin typeface="Century Gothic" panose="020B0502020202020204" pitchFamily="34" charset="0"/>
              </a:rPr>
            </a:br>
            <a:r>
              <a:rPr lang="en-US" sz="2000" dirty="0">
                <a:latin typeface="Century Gothic" panose="020B0502020202020204" pitchFamily="34" charset="0"/>
              </a:rPr>
              <a:t>to write to standard output.</a:t>
            </a:r>
            <a:br>
              <a:rPr lang="en-US" sz="2000" dirty="0">
                <a:latin typeface="Century Gothic" panose="020B0502020202020204" pitchFamily="34" charset="0"/>
              </a:rPr>
            </a:br>
            <a:r>
              <a:rPr lang="en-US" sz="2000" dirty="0" err="1">
                <a:latin typeface="Century Gothic" panose="020B0502020202020204" pitchFamily="34" charset="0"/>
              </a:rPr>
              <a:t>printf</a:t>
            </a:r>
            <a:r>
              <a:rPr lang="en-US" sz="2000" dirty="0">
                <a:latin typeface="Century Gothic" panose="020B0502020202020204" pitchFamily="34" charset="0"/>
              </a:rPr>
              <a:t> produce formatted </a:t>
            </a:r>
            <a:br>
              <a:rPr lang="en-US" sz="2000" dirty="0">
                <a:latin typeface="Century Gothic" panose="020B0502020202020204" pitchFamily="34" charset="0"/>
              </a:rPr>
            </a:br>
            <a:r>
              <a:rPr lang="en-US" sz="2000" dirty="0">
                <a:latin typeface="Century Gothic" panose="020B0502020202020204" pitchFamily="34" charset="0"/>
              </a:rPr>
              <a:t>stream.</a:t>
            </a:r>
            <a:endParaRPr lang="en-US" dirty="0">
              <a:latin typeface="Century Gothic" panose="020B0502020202020204" pitchFamily="34" charset="0"/>
            </a:endParaRPr>
          </a:p>
        </p:txBody>
      </p:sp>
      <p:pic>
        <p:nvPicPr>
          <p:cNvPr id="4" name="Picture 3">
            <a:extLst>
              <a:ext uri="{FF2B5EF4-FFF2-40B4-BE49-F238E27FC236}">
                <a16:creationId xmlns:a16="http://schemas.microsoft.com/office/drawing/2014/main" id="{532132D7-8FB4-474E-A823-591C696432FD}"/>
              </a:ext>
            </a:extLst>
          </p:cNvPr>
          <p:cNvPicPr>
            <a:picLocks noChangeAspect="1"/>
          </p:cNvPicPr>
          <p:nvPr/>
        </p:nvPicPr>
        <p:blipFill>
          <a:blip r:embed="rId2"/>
          <a:stretch>
            <a:fillRect/>
          </a:stretch>
        </p:blipFill>
        <p:spPr>
          <a:xfrm>
            <a:off x="4831735" y="2081725"/>
            <a:ext cx="7019048" cy="4095238"/>
          </a:xfrm>
          <a:prstGeom prst="rect">
            <a:avLst/>
          </a:prstGeom>
        </p:spPr>
      </p:pic>
      <p:sp>
        <p:nvSpPr>
          <p:cNvPr id="5" name="TextBox 4">
            <a:extLst>
              <a:ext uri="{FF2B5EF4-FFF2-40B4-BE49-F238E27FC236}">
                <a16:creationId xmlns:a16="http://schemas.microsoft.com/office/drawing/2014/main" id="{260F034A-E880-45B8-B973-BB2DEAC17918}"/>
              </a:ext>
            </a:extLst>
          </p:cNvPr>
          <p:cNvSpPr txBox="1"/>
          <p:nvPr/>
        </p:nvSpPr>
        <p:spPr>
          <a:xfrm>
            <a:off x="4759308" y="1435394"/>
            <a:ext cx="7019048" cy="646331"/>
          </a:xfrm>
          <a:prstGeom prst="rect">
            <a:avLst/>
          </a:prstGeom>
          <a:noFill/>
        </p:spPr>
        <p:txBody>
          <a:bodyPr wrap="square" rtlCol="0">
            <a:spAutoFit/>
          </a:bodyPr>
          <a:lstStyle/>
          <a:p>
            <a:r>
              <a:rPr lang="en-US" b="1" dirty="0">
                <a:latin typeface="Century Gothic" panose="020B0502020202020204" pitchFamily="34" charset="0"/>
              </a:rPr>
              <a:t>Example</a:t>
            </a:r>
            <a:r>
              <a:rPr lang="en-US" dirty="0">
                <a:latin typeface="Century Gothic" panose="020B0502020202020204" pitchFamily="34" charset="0"/>
              </a:rPr>
              <a:t>: from sales file print NR/ record number, </a:t>
            </a:r>
            <a:br>
              <a:rPr lang="en-US" dirty="0">
                <a:latin typeface="Century Gothic" panose="020B0502020202020204" pitchFamily="34" charset="0"/>
              </a:rPr>
            </a:br>
            <a:r>
              <a:rPr lang="en-US" dirty="0">
                <a:latin typeface="Century Gothic" panose="020B0502020202020204" pitchFamily="34" charset="0"/>
              </a:rPr>
              <a:t>$1 = first name, $4= sales amount, $5 = sales tax</a:t>
            </a:r>
          </a:p>
        </p:txBody>
      </p:sp>
    </p:spTree>
    <p:extLst>
      <p:ext uri="{BB962C8B-B14F-4D97-AF65-F5344CB8AC3E}">
        <p14:creationId xmlns:p14="http://schemas.microsoft.com/office/powerpoint/2010/main" val="2541787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2702D-E39C-44A5-9BE5-852B77AFF5C2}"/>
              </a:ext>
            </a:extLst>
          </p:cNvPr>
          <p:cNvSpPr>
            <a:spLocks noGrp="1"/>
          </p:cNvSpPr>
          <p:nvPr>
            <p:ph type="title"/>
          </p:nvPr>
        </p:nvSpPr>
        <p:spPr/>
        <p:txBody>
          <a:bodyPr/>
          <a:lstStyle/>
          <a:p>
            <a:r>
              <a:rPr lang="en-US" dirty="0"/>
              <a:t>Fancier Output using </a:t>
            </a:r>
            <a:r>
              <a:rPr lang="en-US" b="1" dirty="0" err="1"/>
              <a:t>printf</a:t>
            </a:r>
            <a:endParaRPr lang="en-US" b="1" dirty="0"/>
          </a:p>
        </p:txBody>
      </p:sp>
      <p:sp>
        <p:nvSpPr>
          <p:cNvPr id="3" name="Content Placeholder 2">
            <a:extLst>
              <a:ext uri="{FF2B5EF4-FFF2-40B4-BE49-F238E27FC236}">
                <a16:creationId xmlns:a16="http://schemas.microsoft.com/office/drawing/2014/main" id="{01745255-2507-440D-89FD-22287D09B3EE}"/>
              </a:ext>
            </a:extLst>
          </p:cNvPr>
          <p:cNvSpPr>
            <a:spLocks noGrp="1"/>
          </p:cNvSpPr>
          <p:nvPr>
            <p:ph idx="1"/>
          </p:nvPr>
        </p:nvSpPr>
        <p:spPr/>
        <p:txBody>
          <a:bodyPr/>
          <a:lstStyle/>
          <a:p>
            <a:r>
              <a:rPr lang="en-US" dirty="0">
                <a:latin typeface="Century Gothic" panose="020B0502020202020204" pitchFamily="34" charset="0"/>
              </a:rPr>
              <a:t>The print statement is for quick and easy output</a:t>
            </a:r>
          </a:p>
          <a:p>
            <a:r>
              <a:rPr lang="en-US" dirty="0">
                <a:latin typeface="Century Gothic" panose="020B0502020202020204" pitchFamily="34" charset="0"/>
              </a:rPr>
              <a:t>To format the output exactly the way you want it, you may have to use </a:t>
            </a:r>
            <a:r>
              <a:rPr lang="en-US" b="1" dirty="0">
                <a:solidFill>
                  <a:srgbClr val="0070C0"/>
                </a:solidFill>
                <a:latin typeface="Century Gothic" panose="020B0502020202020204" pitchFamily="34" charset="0"/>
              </a:rPr>
              <a:t>the </a:t>
            </a:r>
            <a:r>
              <a:rPr lang="en-US" b="1" dirty="0" err="1">
                <a:solidFill>
                  <a:srgbClr val="0070C0"/>
                </a:solidFill>
                <a:latin typeface="Century Gothic" panose="020B0502020202020204" pitchFamily="34" charset="0"/>
              </a:rPr>
              <a:t>printf</a:t>
            </a:r>
            <a:r>
              <a:rPr lang="en-US" b="1" dirty="0">
                <a:solidFill>
                  <a:srgbClr val="0070C0"/>
                </a:solidFill>
                <a:latin typeface="Century Gothic" panose="020B0502020202020204" pitchFamily="34" charset="0"/>
              </a:rPr>
              <a:t> statement</a:t>
            </a:r>
          </a:p>
          <a:p>
            <a:r>
              <a:rPr lang="en-US" dirty="0">
                <a:latin typeface="Century Gothic" panose="020B0502020202020204" pitchFamily="34" charset="0"/>
              </a:rPr>
              <a:t>‘</a:t>
            </a:r>
            <a:r>
              <a:rPr lang="en-US" dirty="0" err="1">
                <a:latin typeface="Century Gothic" panose="020B0502020202020204" pitchFamily="34" charset="0"/>
              </a:rPr>
              <a:t>printf</a:t>
            </a:r>
            <a:r>
              <a:rPr lang="en-US" dirty="0">
                <a:latin typeface="Century Gothic" panose="020B0502020202020204" pitchFamily="34" charset="0"/>
              </a:rPr>
              <a:t>’ statement syntax:</a:t>
            </a:r>
          </a:p>
          <a:p>
            <a:pPr lvl="1"/>
            <a:r>
              <a:rPr lang="en-US" b="1" dirty="0">
                <a:solidFill>
                  <a:srgbClr val="0070C0"/>
                </a:solidFill>
                <a:latin typeface="Century Gothic" panose="020B0502020202020204" pitchFamily="34" charset="0"/>
              </a:rPr>
              <a:t>‘</a:t>
            </a:r>
            <a:r>
              <a:rPr lang="en-US" b="1" dirty="0" err="1">
                <a:solidFill>
                  <a:srgbClr val="0070C0"/>
                </a:solidFill>
                <a:latin typeface="Century Gothic" panose="020B0502020202020204" pitchFamily="34" charset="0"/>
              </a:rPr>
              <a:t>printf</a:t>
            </a:r>
            <a:r>
              <a:rPr lang="en-US" b="1" dirty="0">
                <a:solidFill>
                  <a:srgbClr val="0070C0"/>
                </a:solidFill>
                <a:latin typeface="Century Gothic" panose="020B0502020202020204" pitchFamily="34" charset="0"/>
              </a:rPr>
              <a:t> (format, value</a:t>
            </a:r>
            <a:r>
              <a:rPr lang="en-US" b="1" baseline="-25000" dirty="0">
                <a:solidFill>
                  <a:srgbClr val="0070C0"/>
                </a:solidFill>
                <a:latin typeface="Century Gothic" panose="020B0502020202020204" pitchFamily="34" charset="0"/>
              </a:rPr>
              <a:t>1</a:t>
            </a:r>
            <a:r>
              <a:rPr lang="en-US" b="1" dirty="0">
                <a:solidFill>
                  <a:srgbClr val="0070C0"/>
                </a:solidFill>
                <a:latin typeface="Century Gothic" panose="020B0502020202020204" pitchFamily="34" charset="0"/>
              </a:rPr>
              <a:t>, value</a:t>
            </a:r>
            <a:r>
              <a:rPr lang="en-US" b="1" baseline="-25000" dirty="0">
                <a:solidFill>
                  <a:srgbClr val="0070C0"/>
                </a:solidFill>
                <a:latin typeface="Century Gothic" panose="020B0502020202020204" pitchFamily="34" charset="0"/>
              </a:rPr>
              <a:t>2</a:t>
            </a:r>
            <a:r>
              <a:rPr lang="en-US" b="1" dirty="0">
                <a:solidFill>
                  <a:srgbClr val="0070C0"/>
                </a:solidFill>
                <a:latin typeface="Century Gothic" panose="020B0502020202020204" pitchFamily="34" charset="0"/>
              </a:rPr>
              <a:t>, …, </a:t>
            </a:r>
            <a:r>
              <a:rPr lang="en-US" b="1" dirty="0" err="1">
                <a:solidFill>
                  <a:srgbClr val="0070C0"/>
                </a:solidFill>
                <a:latin typeface="Century Gothic" panose="020B0502020202020204" pitchFamily="34" charset="0"/>
              </a:rPr>
              <a:t>value</a:t>
            </a:r>
            <a:r>
              <a:rPr lang="en-US" b="1" baseline="-25000" dirty="0" err="1">
                <a:solidFill>
                  <a:srgbClr val="0070C0"/>
                </a:solidFill>
                <a:latin typeface="Century Gothic" panose="020B0502020202020204" pitchFamily="34" charset="0"/>
              </a:rPr>
              <a:t>n</a:t>
            </a:r>
            <a:r>
              <a:rPr lang="en-US" b="1" dirty="0">
                <a:solidFill>
                  <a:srgbClr val="0070C0"/>
                </a:solidFill>
                <a:latin typeface="Century Gothic" panose="020B0502020202020204" pitchFamily="34" charset="0"/>
              </a:rPr>
              <a:t>)</a:t>
            </a:r>
            <a:r>
              <a:rPr lang="en-US" dirty="0">
                <a:latin typeface="Century Gothic" panose="020B0502020202020204" pitchFamily="34" charset="0"/>
              </a:rPr>
              <a:t>’</a:t>
            </a:r>
          </a:p>
          <a:p>
            <a:pPr lvl="1"/>
            <a:r>
              <a:rPr lang="en-US" dirty="0">
                <a:latin typeface="Century Gothic" panose="020B0502020202020204" pitchFamily="34" charset="0"/>
              </a:rPr>
              <a:t>format is a string that contains the text to be printed verbatim, interspersed with specifications of how each of the values is to be printed</a:t>
            </a:r>
          </a:p>
          <a:p>
            <a:pPr lvl="1"/>
            <a:r>
              <a:rPr lang="en-US" dirty="0">
                <a:latin typeface="Century Gothic" panose="020B0502020202020204" pitchFamily="34" charset="0"/>
              </a:rPr>
              <a:t>A specification is a ‘</a:t>
            </a:r>
            <a:r>
              <a:rPr lang="en-US" b="1" dirty="0">
                <a:solidFill>
                  <a:srgbClr val="0070C0"/>
                </a:solidFill>
                <a:latin typeface="Century Gothic" panose="020B0502020202020204" pitchFamily="34" charset="0"/>
              </a:rPr>
              <a:t>%</a:t>
            </a:r>
            <a:r>
              <a:rPr lang="en-US" dirty="0">
                <a:latin typeface="Century Gothic" panose="020B0502020202020204" pitchFamily="34" charset="0"/>
              </a:rPr>
              <a:t>’ followed by a few characters that control the format of a value</a:t>
            </a:r>
          </a:p>
          <a:p>
            <a:pPr lvl="1"/>
            <a:r>
              <a:rPr lang="en-US" u="sng" dirty="0">
                <a:latin typeface="Century Gothic" panose="020B0502020202020204" pitchFamily="34" charset="0"/>
              </a:rPr>
              <a:t>There must be as many % specifications in format as values to be printed</a:t>
            </a:r>
            <a:r>
              <a:rPr lang="en-US" dirty="0">
                <a:latin typeface="Century Gothic" panose="020B0502020202020204" pitchFamily="34" charset="0"/>
              </a:rPr>
              <a:t> </a:t>
            </a:r>
          </a:p>
          <a:p>
            <a:r>
              <a:rPr lang="en-US" dirty="0">
                <a:latin typeface="Century Gothic" panose="020B0502020202020204" pitchFamily="34" charset="0"/>
              </a:rPr>
              <a:t>‘</a:t>
            </a:r>
            <a:r>
              <a:rPr lang="en-US" dirty="0" err="1">
                <a:latin typeface="Century Gothic" panose="020B0502020202020204" pitchFamily="34" charset="0"/>
              </a:rPr>
              <a:t>printf</a:t>
            </a:r>
            <a:r>
              <a:rPr lang="en-US" dirty="0">
                <a:latin typeface="Century Gothic" panose="020B0502020202020204" pitchFamily="34" charset="0"/>
              </a:rPr>
              <a:t>’ derived from the C programming language</a:t>
            </a:r>
          </a:p>
          <a:p>
            <a:endParaRPr lang="en-US" dirty="0">
              <a:latin typeface="Century Gothic" panose="020B0502020202020204" pitchFamily="34" charset="0"/>
            </a:endParaRPr>
          </a:p>
        </p:txBody>
      </p:sp>
    </p:spTree>
    <p:extLst>
      <p:ext uri="{BB962C8B-B14F-4D97-AF65-F5344CB8AC3E}">
        <p14:creationId xmlns:p14="http://schemas.microsoft.com/office/powerpoint/2010/main" val="98535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639FD-EFE8-4D65-9139-7D3F47094F35}"/>
              </a:ext>
            </a:extLst>
          </p:cNvPr>
          <p:cNvSpPr>
            <a:spLocks noGrp="1"/>
          </p:cNvSpPr>
          <p:nvPr>
            <p:ph type="title"/>
          </p:nvPr>
        </p:nvSpPr>
        <p:spPr/>
        <p:txBody>
          <a:bodyPr/>
          <a:lstStyle/>
          <a:p>
            <a:r>
              <a:rPr lang="en-US" dirty="0">
                <a:latin typeface="Century Gothic" panose="020B0502020202020204" pitchFamily="34" charset="0"/>
              </a:rPr>
              <a:t>‘</a:t>
            </a:r>
            <a:r>
              <a:rPr lang="en-US" b="1" dirty="0">
                <a:latin typeface="Bahnschrift" panose="020B0502040204020203" pitchFamily="34" charset="0"/>
              </a:rPr>
              <a:t>awk</a:t>
            </a:r>
            <a:r>
              <a:rPr lang="en-US" dirty="0">
                <a:latin typeface="Century Gothic" panose="020B0502020202020204" pitchFamily="34" charset="0"/>
              </a:rPr>
              <a:t>’ Redirecting Standard Output</a:t>
            </a:r>
          </a:p>
        </p:txBody>
      </p:sp>
      <p:sp>
        <p:nvSpPr>
          <p:cNvPr id="3" name="Content Placeholder 2">
            <a:extLst>
              <a:ext uri="{FF2B5EF4-FFF2-40B4-BE49-F238E27FC236}">
                <a16:creationId xmlns:a16="http://schemas.microsoft.com/office/drawing/2014/main" id="{4F271ACA-CB5E-458F-9C19-B8821A483DFE}"/>
              </a:ext>
            </a:extLst>
          </p:cNvPr>
          <p:cNvSpPr>
            <a:spLocks noGrp="1"/>
          </p:cNvSpPr>
          <p:nvPr>
            <p:ph idx="1"/>
          </p:nvPr>
        </p:nvSpPr>
        <p:spPr/>
        <p:txBody>
          <a:bodyPr/>
          <a:lstStyle/>
          <a:p>
            <a:r>
              <a:rPr lang="en-US" dirty="0">
                <a:latin typeface="Century Gothic" panose="020B0502020202020204" pitchFamily="34" charset="0"/>
              </a:rPr>
              <a:t>Every </a:t>
            </a:r>
            <a:r>
              <a:rPr lang="en-US" b="1" dirty="0">
                <a:latin typeface="Century Gothic" panose="020B0502020202020204" pitchFamily="34" charset="0"/>
              </a:rPr>
              <a:t>print </a:t>
            </a:r>
            <a:r>
              <a:rPr lang="en-US" dirty="0">
                <a:latin typeface="Century Gothic" panose="020B0502020202020204" pitchFamily="34" charset="0"/>
              </a:rPr>
              <a:t>and </a:t>
            </a:r>
            <a:r>
              <a:rPr lang="en-US" b="1" dirty="0" err="1">
                <a:latin typeface="Century Gothic" panose="020B0502020202020204" pitchFamily="34" charset="0"/>
              </a:rPr>
              <a:t>printf</a:t>
            </a:r>
            <a:r>
              <a:rPr lang="en-US" b="1" dirty="0">
                <a:latin typeface="Century Gothic" panose="020B0502020202020204" pitchFamily="34" charset="0"/>
              </a:rPr>
              <a:t> </a:t>
            </a:r>
            <a:r>
              <a:rPr lang="en-US" dirty="0">
                <a:latin typeface="Century Gothic" panose="020B0502020202020204" pitchFamily="34" charset="0"/>
              </a:rPr>
              <a:t>statement can be separately redirected with the &gt; and | symbols. However, make sure the filename or the command that follows these symbols is </a:t>
            </a:r>
            <a:r>
              <a:rPr lang="en-US" b="1" dirty="0">
                <a:solidFill>
                  <a:srgbClr val="0070C0"/>
                </a:solidFill>
                <a:latin typeface="Century Gothic" panose="020B0502020202020204" pitchFamily="34" charset="0"/>
              </a:rPr>
              <a:t>enclosed</a:t>
            </a:r>
            <a:r>
              <a:rPr lang="en-US" dirty="0">
                <a:solidFill>
                  <a:srgbClr val="00B0F0"/>
                </a:solidFill>
                <a:latin typeface="Century Gothic" panose="020B0502020202020204" pitchFamily="34" charset="0"/>
              </a:rPr>
              <a:t> </a:t>
            </a:r>
            <a:r>
              <a:rPr lang="en-US" b="1" dirty="0">
                <a:solidFill>
                  <a:srgbClr val="0070C0"/>
                </a:solidFill>
                <a:latin typeface="Century Gothic" panose="020B0502020202020204" pitchFamily="34" charset="0"/>
              </a:rPr>
              <a:t>within double quotes</a:t>
            </a:r>
            <a:r>
              <a:rPr lang="en-US" dirty="0">
                <a:latin typeface="Century Gothic" panose="020B0502020202020204" pitchFamily="34" charset="0"/>
              </a:rPr>
              <a:t>.</a:t>
            </a:r>
          </a:p>
        </p:txBody>
      </p:sp>
      <p:pic>
        <p:nvPicPr>
          <p:cNvPr id="4" name="Picture 3">
            <a:extLst>
              <a:ext uri="{FF2B5EF4-FFF2-40B4-BE49-F238E27FC236}">
                <a16:creationId xmlns:a16="http://schemas.microsoft.com/office/drawing/2014/main" id="{F094F374-E4D3-4E49-A0C1-7D7FF0809BBA}"/>
              </a:ext>
            </a:extLst>
          </p:cNvPr>
          <p:cNvPicPr>
            <a:picLocks noChangeAspect="1"/>
          </p:cNvPicPr>
          <p:nvPr/>
        </p:nvPicPr>
        <p:blipFill rotWithShape="1">
          <a:blip r:embed="rId2"/>
          <a:srcRect b="5175"/>
          <a:stretch/>
        </p:blipFill>
        <p:spPr>
          <a:xfrm>
            <a:off x="1125101" y="2501189"/>
            <a:ext cx="10104762" cy="3991686"/>
          </a:xfrm>
          <a:prstGeom prst="rect">
            <a:avLst/>
          </a:prstGeom>
        </p:spPr>
      </p:pic>
      <p:sp>
        <p:nvSpPr>
          <p:cNvPr id="5" name="Arrow: Left 4">
            <a:extLst>
              <a:ext uri="{FF2B5EF4-FFF2-40B4-BE49-F238E27FC236}">
                <a16:creationId xmlns:a16="http://schemas.microsoft.com/office/drawing/2014/main" id="{16D0877C-F8DB-4B45-8BA0-62703E627063}"/>
              </a:ext>
            </a:extLst>
          </p:cNvPr>
          <p:cNvSpPr/>
          <p:nvPr/>
        </p:nvSpPr>
        <p:spPr>
          <a:xfrm rot="2165496">
            <a:off x="9777000" y="3168789"/>
            <a:ext cx="2091350" cy="407406"/>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FF0000"/>
                </a:solidFill>
              </a:rPr>
              <a:t>Redirecting to sort</a:t>
            </a:r>
          </a:p>
        </p:txBody>
      </p:sp>
      <p:sp>
        <p:nvSpPr>
          <p:cNvPr id="7" name="Arrow: Left 6">
            <a:extLst>
              <a:ext uri="{FF2B5EF4-FFF2-40B4-BE49-F238E27FC236}">
                <a16:creationId xmlns:a16="http://schemas.microsoft.com/office/drawing/2014/main" id="{E8BE152E-6D37-4D57-859B-76AC7951FAD2}"/>
              </a:ext>
            </a:extLst>
          </p:cNvPr>
          <p:cNvSpPr/>
          <p:nvPr/>
        </p:nvSpPr>
        <p:spPr>
          <a:xfrm rot="2159487">
            <a:off x="9787823" y="5181777"/>
            <a:ext cx="2558150" cy="407406"/>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FF0000"/>
                </a:solidFill>
              </a:rPr>
              <a:t>Redirecting to new file</a:t>
            </a:r>
          </a:p>
        </p:txBody>
      </p:sp>
      <p:sp>
        <p:nvSpPr>
          <p:cNvPr id="8" name="Arrow: Left 7">
            <a:extLst>
              <a:ext uri="{FF2B5EF4-FFF2-40B4-BE49-F238E27FC236}">
                <a16:creationId xmlns:a16="http://schemas.microsoft.com/office/drawing/2014/main" id="{A02660D0-EB4E-4721-9B58-C009C1660FF5}"/>
              </a:ext>
            </a:extLst>
          </p:cNvPr>
          <p:cNvSpPr/>
          <p:nvPr/>
        </p:nvSpPr>
        <p:spPr>
          <a:xfrm rot="2165496">
            <a:off x="5941131" y="5273553"/>
            <a:ext cx="2864324" cy="407406"/>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rgbClr val="FF0000"/>
                </a:solidFill>
              </a:rPr>
              <a:t>Left justified 10 characters</a:t>
            </a:r>
          </a:p>
        </p:txBody>
      </p:sp>
    </p:spTree>
    <p:extLst>
      <p:ext uri="{BB962C8B-B14F-4D97-AF65-F5344CB8AC3E}">
        <p14:creationId xmlns:p14="http://schemas.microsoft.com/office/powerpoint/2010/main" val="179415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DAC2-EA3C-40EA-B691-175F49B231D2}"/>
              </a:ext>
            </a:extLst>
          </p:cNvPr>
          <p:cNvSpPr>
            <a:spLocks noGrp="1"/>
          </p:cNvSpPr>
          <p:nvPr>
            <p:ph type="title"/>
          </p:nvPr>
        </p:nvSpPr>
        <p:spPr/>
        <p:txBody>
          <a:bodyPr/>
          <a:lstStyle/>
          <a:p>
            <a:r>
              <a:rPr lang="en-US" dirty="0">
                <a:latin typeface="Century Gothic" panose="020B0502020202020204" pitchFamily="34" charset="0"/>
              </a:rPr>
              <a:t>‘</a:t>
            </a:r>
            <a:r>
              <a:rPr lang="en-US" b="1" dirty="0">
                <a:latin typeface="Bahnschrift" panose="020B0502040204020203" pitchFamily="34" charset="0"/>
              </a:rPr>
              <a:t>awk</a:t>
            </a:r>
            <a:r>
              <a:rPr lang="en-US" dirty="0">
                <a:latin typeface="Century Gothic" panose="020B0502020202020204" pitchFamily="34" charset="0"/>
              </a:rPr>
              <a:t>’ Number Processing</a:t>
            </a:r>
          </a:p>
        </p:txBody>
      </p:sp>
      <p:sp>
        <p:nvSpPr>
          <p:cNvPr id="3" name="Content Placeholder 2">
            <a:extLst>
              <a:ext uri="{FF2B5EF4-FFF2-40B4-BE49-F238E27FC236}">
                <a16:creationId xmlns:a16="http://schemas.microsoft.com/office/drawing/2014/main" id="{985A39CF-CC1A-480D-BCBC-64313BC9B245}"/>
              </a:ext>
            </a:extLst>
          </p:cNvPr>
          <p:cNvSpPr>
            <a:spLocks noGrp="1"/>
          </p:cNvSpPr>
          <p:nvPr>
            <p:ph idx="1"/>
          </p:nvPr>
        </p:nvSpPr>
        <p:spPr>
          <a:xfrm>
            <a:off x="186350" y="1476375"/>
            <a:ext cx="5909650" cy="609285"/>
          </a:xfrm>
        </p:spPr>
        <p:txBody>
          <a:bodyPr/>
          <a:lstStyle/>
          <a:p>
            <a:r>
              <a:rPr lang="en-US" i="1" dirty="0">
                <a:latin typeface="Century Gothic" panose="020B0502020202020204" pitchFamily="34" charset="0"/>
              </a:rPr>
              <a:t>Arithmetic Operators Used by </a:t>
            </a:r>
            <a:r>
              <a:rPr lang="en-US" b="1" dirty="0">
                <a:latin typeface="Century Gothic" panose="020B0502020202020204" pitchFamily="34" charset="0"/>
              </a:rPr>
              <a:t>awk                        </a:t>
            </a:r>
            <a:endParaRPr lang="en-US" dirty="0">
              <a:latin typeface="Century Gothic" panose="020B0502020202020204" pitchFamily="34" charset="0"/>
            </a:endParaRPr>
          </a:p>
        </p:txBody>
      </p:sp>
      <p:sp>
        <p:nvSpPr>
          <p:cNvPr id="5" name="Rectangle 4">
            <a:extLst>
              <a:ext uri="{FF2B5EF4-FFF2-40B4-BE49-F238E27FC236}">
                <a16:creationId xmlns:a16="http://schemas.microsoft.com/office/drawing/2014/main" id="{B7D1137E-4F2A-4750-867A-6FE07B471554}"/>
              </a:ext>
            </a:extLst>
          </p:cNvPr>
          <p:cNvSpPr/>
          <p:nvPr/>
        </p:nvSpPr>
        <p:spPr>
          <a:xfrm>
            <a:off x="6155463" y="1408527"/>
            <a:ext cx="5575565" cy="451342"/>
          </a:xfrm>
          <a:prstGeom prst="rect">
            <a:avLst/>
          </a:prstGeom>
        </p:spPr>
        <p:txBody>
          <a:bodyPr wrap="none">
            <a:spAutoFit/>
          </a:bodyPr>
          <a:lstStyle/>
          <a:p>
            <a:pPr marL="285750" indent="-285750">
              <a:buFont typeface="Arial" panose="020B0604020202020204" pitchFamily="34" charset="0"/>
              <a:buChar char="•"/>
            </a:pPr>
            <a:r>
              <a:rPr lang="en-US" sz="2333" i="1" dirty="0">
                <a:latin typeface="Century Gothic" panose="020B0502020202020204" pitchFamily="34" charset="0"/>
              </a:rPr>
              <a:t>Assignment Operators used by </a:t>
            </a:r>
            <a:r>
              <a:rPr lang="en-US" sz="2333" b="1" i="1" dirty="0">
                <a:latin typeface="Century Gothic" panose="020B0502020202020204" pitchFamily="34" charset="0"/>
              </a:rPr>
              <a:t>awk</a:t>
            </a:r>
          </a:p>
        </p:txBody>
      </p:sp>
      <p:sp>
        <p:nvSpPr>
          <p:cNvPr id="6" name="Rectangle 5">
            <a:extLst>
              <a:ext uri="{FF2B5EF4-FFF2-40B4-BE49-F238E27FC236}">
                <a16:creationId xmlns:a16="http://schemas.microsoft.com/office/drawing/2014/main" id="{13293F25-2F10-4782-8D87-858E9027ECD8}"/>
              </a:ext>
            </a:extLst>
          </p:cNvPr>
          <p:cNvSpPr/>
          <p:nvPr/>
        </p:nvSpPr>
        <p:spPr>
          <a:xfrm>
            <a:off x="6213743" y="2085660"/>
            <a:ext cx="4413388" cy="646331"/>
          </a:xfrm>
          <a:prstGeom prst="rect">
            <a:avLst/>
          </a:prstGeom>
        </p:spPr>
        <p:txBody>
          <a:bodyPr wrap="none">
            <a:spAutoFit/>
          </a:bodyPr>
          <a:lstStyle/>
          <a:p>
            <a:r>
              <a:rPr lang="en-US" i="1" dirty="0">
                <a:latin typeface="Century Gothic" panose="020B0502020202020204" pitchFamily="34" charset="0"/>
              </a:rPr>
              <a:t>Assume </a:t>
            </a:r>
            <a:r>
              <a:rPr lang="en-US" dirty="0" err="1">
                <a:latin typeface="Century Gothic" panose="020B0502020202020204" pitchFamily="34" charset="0"/>
              </a:rPr>
              <a:t>i</a:t>
            </a:r>
            <a:r>
              <a:rPr lang="en-US" dirty="0">
                <a:latin typeface="Century Gothic" panose="020B0502020202020204" pitchFamily="34" charset="0"/>
              </a:rPr>
              <a:t> = 5 </a:t>
            </a:r>
            <a:r>
              <a:rPr lang="en-US" i="1" dirty="0">
                <a:latin typeface="Century Gothic" panose="020B0502020202020204" pitchFamily="34" charset="0"/>
              </a:rPr>
              <a:t>initially; </a:t>
            </a:r>
            <a:br>
              <a:rPr lang="en-US" i="1" dirty="0">
                <a:latin typeface="Century Gothic" panose="020B0502020202020204" pitchFamily="34" charset="0"/>
              </a:rPr>
            </a:br>
            <a:r>
              <a:rPr lang="en-US" i="1" dirty="0">
                <a:latin typeface="Century Gothic" panose="020B0502020202020204" pitchFamily="34" charset="0"/>
              </a:rPr>
              <a:t>result used as initial value by next line)</a:t>
            </a:r>
            <a:endParaRPr lang="en-US" dirty="0">
              <a:latin typeface="Century Gothic" panose="020B0502020202020204" pitchFamily="34" charset="0"/>
            </a:endParaRPr>
          </a:p>
        </p:txBody>
      </p:sp>
      <p:grpSp>
        <p:nvGrpSpPr>
          <p:cNvPr id="13" name="Group 12">
            <a:extLst>
              <a:ext uri="{FF2B5EF4-FFF2-40B4-BE49-F238E27FC236}">
                <a16:creationId xmlns:a16="http://schemas.microsoft.com/office/drawing/2014/main" id="{801F6655-B9B1-4CC9-91B7-0F95D015AF16}"/>
              </a:ext>
            </a:extLst>
          </p:cNvPr>
          <p:cNvGrpSpPr/>
          <p:nvPr/>
        </p:nvGrpSpPr>
        <p:grpSpPr>
          <a:xfrm>
            <a:off x="186350" y="1408527"/>
            <a:ext cx="11957269" cy="4981514"/>
            <a:chOff x="186350" y="1408527"/>
            <a:chExt cx="11957269" cy="4981514"/>
          </a:xfrm>
        </p:grpSpPr>
        <p:pic>
          <p:nvPicPr>
            <p:cNvPr id="7" name="Picture 6">
              <a:extLst>
                <a:ext uri="{FF2B5EF4-FFF2-40B4-BE49-F238E27FC236}">
                  <a16:creationId xmlns:a16="http://schemas.microsoft.com/office/drawing/2014/main" id="{3ED09FB2-12EC-47F8-B059-72C064E3066F}"/>
                </a:ext>
              </a:extLst>
            </p:cNvPr>
            <p:cNvPicPr>
              <a:picLocks noChangeAspect="1"/>
            </p:cNvPicPr>
            <p:nvPr/>
          </p:nvPicPr>
          <p:blipFill>
            <a:blip r:embed="rId2"/>
            <a:stretch>
              <a:fillRect/>
            </a:stretch>
          </p:blipFill>
          <p:spPr>
            <a:xfrm>
              <a:off x="6096000" y="2732231"/>
              <a:ext cx="6047619" cy="2552381"/>
            </a:xfrm>
            <a:prstGeom prst="rect">
              <a:avLst/>
            </a:prstGeom>
          </p:spPr>
        </p:pic>
        <p:pic>
          <p:nvPicPr>
            <p:cNvPr id="8" name="Picture 7">
              <a:extLst>
                <a:ext uri="{FF2B5EF4-FFF2-40B4-BE49-F238E27FC236}">
                  <a16:creationId xmlns:a16="http://schemas.microsoft.com/office/drawing/2014/main" id="{FCE86702-7C65-403A-AD45-9E1F31FB2152}"/>
                </a:ext>
              </a:extLst>
            </p:cNvPr>
            <p:cNvPicPr>
              <a:picLocks noChangeAspect="1"/>
            </p:cNvPicPr>
            <p:nvPr/>
          </p:nvPicPr>
          <p:blipFill rotWithShape="1">
            <a:blip r:embed="rId3"/>
            <a:srcRect t="2237"/>
            <a:stretch/>
          </p:blipFill>
          <p:spPr>
            <a:xfrm>
              <a:off x="186350" y="2731991"/>
              <a:ext cx="5495238" cy="2690805"/>
            </a:xfrm>
            <a:prstGeom prst="rect">
              <a:avLst/>
            </a:prstGeom>
          </p:spPr>
        </p:pic>
        <p:cxnSp>
          <p:nvCxnSpPr>
            <p:cNvPr id="10" name="Straight Connector 9">
              <a:extLst>
                <a:ext uri="{FF2B5EF4-FFF2-40B4-BE49-F238E27FC236}">
                  <a16:creationId xmlns:a16="http://schemas.microsoft.com/office/drawing/2014/main" id="{CE35A094-E61C-41AC-A472-0D5FA2EE6A27}"/>
                </a:ext>
              </a:extLst>
            </p:cNvPr>
            <p:cNvCxnSpPr>
              <a:cxnSpLocks/>
            </p:cNvCxnSpPr>
            <p:nvPr/>
          </p:nvCxnSpPr>
          <p:spPr>
            <a:xfrm>
              <a:off x="5821378" y="1408527"/>
              <a:ext cx="0" cy="4981514"/>
            </a:xfrm>
            <a:prstGeom prst="line">
              <a:avLst/>
            </a:prstGeom>
            <a:ln w="73025"/>
            <a:scene3d>
              <a:camera prst="orthographicFront"/>
              <a:lightRig rig="threePt" dir="t"/>
            </a:scene3d>
            <a:sp3d>
              <a:bevelT prst="slope"/>
            </a:sp3d>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232254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FE0C7-71B8-4EA8-BD27-DAE66D00D9D9}"/>
              </a:ext>
            </a:extLst>
          </p:cNvPr>
          <p:cNvSpPr>
            <a:spLocks noGrp="1"/>
          </p:cNvSpPr>
          <p:nvPr>
            <p:ph type="title"/>
          </p:nvPr>
        </p:nvSpPr>
        <p:spPr/>
        <p:txBody>
          <a:bodyPr/>
          <a:lstStyle/>
          <a:p>
            <a:r>
              <a:rPr lang="en-US" dirty="0">
                <a:latin typeface="Century Gothic" panose="020B0502020202020204" pitchFamily="34" charset="0"/>
              </a:rPr>
              <a:t>‘</a:t>
            </a:r>
            <a:r>
              <a:rPr lang="en-US" b="1" dirty="0">
                <a:latin typeface="Bahnschrift" panose="020B0502040204020203" pitchFamily="34" charset="0"/>
              </a:rPr>
              <a:t>awk</a:t>
            </a:r>
            <a:r>
              <a:rPr lang="en-US" dirty="0">
                <a:latin typeface="Century Gothic" panose="020B0502020202020204" pitchFamily="34" charset="0"/>
              </a:rPr>
              <a:t>’ Variables and Expressions</a:t>
            </a:r>
          </a:p>
        </p:txBody>
      </p:sp>
      <p:sp>
        <p:nvSpPr>
          <p:cNvPr id="3" name="Content Placeholder 2">
            <a:extLst>
              <a:ext uri="{FF2B5EF4-FFF2-40B4-BE49-F238E27FC236}">
                <a16:creationId xmlns:a16="http://schemas.microsoft.com/office/drawing/2014/main" id="{5365BCA8-1586-4015-9DA6-EB6F4F58634A}"/>
              </a:ext>
            </a:extLst>
          </p:cNvPr>
          <p:cNvSpPr>
            <a:spLocks noGrp="1"/>
          </p:cNvSpPr>
          <p:nvPr>
            <p:ph idx="1"/>
          </p:nvPr>
        </p:nvSpPr>
        <p:spPr/>
        <p:txBody>
          <a:bodyPr/>
          <a:lstStyle/>
          <a:p>
            <a:r>
              <a:rPr lang="en-US" b="1" dirty="0">
                <a:latin typeface="Century Gothic" panose="020B0502020202020204" pitchFamily="34" charset="0"/>
              </a:rPr>
              <a:t>awk</a:t>
            </a:r>
            <a:r>
              <a:rPr lang="en-US" dirty="0">
                <a:latin typeface="Century Gothic" panose="020B0502020202020204" pitchFamily="34" charset="0"/>
              </a:rPr>
              <a:t> variables have only string or a number data type, and </a:t>
            </a:r>
            <a:r>
              <a:rPr lang="en-US" b="1" dirty="0">
                <a:latin typeface="Century Gothic" panose="020B0502020202020204" pitchFamily="34" charset="0"/>
              </a:rPr>
              <a:t>awk </a:t>
            </a:r>
            <a:r>
              <a:rPr lang="en-US" dirty="0">
                <a:latin typeface="Century Gothic" panose="020B0502020202020204" pitchFamily="34" charset="0"/>
              </a:rPr>
              <a:t>makes the necessary conversion according to context. Unlike shell variables, </a:t>
            </a:r>
            <a:r>
              <a:rPr lang="en-US" b="1" dirty="0">
                <a:latin typeface="Century Gothic" panose="020B0502020202020204" pitchFamily="34" charset="0"/>
              </a:rPr>
              <a:t>awk </a:t>
            </a:r>
            <a:r>
              <a:rPr lang="en-US" dirty="0">
                <a:latin typeface="Century Gothic" panose="020B0502020202020204" pitchFamily="34" charset="0"/>
              </a:rPr>
              <a:t>variables </a:t>
            </a:r>
            <a:r>
              <a:rPr lang="en-US" b="1" dirty="0">
                <a:solidFill>
                  <a:srgbClr val="0070C0"/>
                </a:solidFill>
                <a:latin typeface="Century Gothic" panose="020B0502020202020204" pitchFamily="34" charset="0"/>
              </a:rPr>
              <a:t>don’t</a:t>
            </a:r>
            <a:r>
              <a:rPr lang="en-US" dirty="0">
                <a:solidFill>
                  <a:srgbClr val="00B0F0"/>
                </a:solidFill>
                <a:latin typeface="Century Gothic" panose="020B0502020202020204" pitchFamily="34" charset="0"/>
              </a:rPr>
              <a:t> </a:t>
            </a:r>
            <a:r>
              <a:rPr lang="en-US" b="1" dirty="0">
                <a:solidFill>
                  <a:srgbClr val="0070C0"/>
                </a:solidFill>
                <a:latin typeface="Century Gothic" panose="020B0502020202020204" pitchFamily="34" charset="0"/>
              </a:rPr>
              <a:t>use the $ </a:t>
            </a:r>
            <a:r>
              <a:rPr lang="en-US" dirty="0">
                <a:latin typeface="Century Gothic" panose="020B0502020202020204" pitchFamily="34" charset="0"/>
              </a:rPr>
              <a:t>either in assignment or in evaluation. </a:t>
            </a:r>
            <a:br>
              <a:rPr lang="en-US" dirty="0">
                <a:latin typeface="Century Gothic" panose="020B0502020202020204" pitchFamily="34" charset="0"/>
              </a:rPr>
            </a:br>
            <a:r>
              <a:rPr lang="en-US" dirty="0">
                <a:latin typeface="Century Gothic" panose="020B0502020202020204" pitchFamily="34" charset="0"/>
              </a:rPr>
              <a:t>Example :  </a:t>
            </a:r>
            <a:r>
              <a:rPr lang="en-US" dirty="0">
                <a:latin typeface="Bahnschrift" panose="020B0502040204020203" pitchFamily="34" charset="0"/>
              </a:rPr>
              <a:t>x = “5” ; print x</a:t>
            </a:r>
            <a:br>
              <a:rPr lang="en-US" dirty="0">
                <a:latin typeface="Bahnschrift" panose="020B0502040204020203" pitchFamily="34" charset="0"/>
              </a:rPr>
            </a:br>
            <a:br>
              <a:rPr lang="en-US" dirty="0">
                <a:latin typeface="Century Gothic" panose="020B0502020202020204" pitchFamily="34" charset="0"/>
              </a:rPr>
            </a:br>
            <a:r>
              <a:rPr lang="en-US" u="sng" dirty="0">
                <a:latin typeface="Century Gothic" panose="020B0502020202020204" pitchFamily="34" charset="0"/>
              </a:rPr>
              <a:t>Built-In Variables in </a:t>
            </a:r>
            <a:r>
              <a:rPr lang="en-US" b="1" u="sng" dirty="0">
                <a:latin typeface="Century Gothic" panose="020B0502020202020204" pitchFamily="34" charset="0"/>
              </a:rPr>
              <a:t>Awk</a:t>
            </a:r>
            <a:endParaRPr lang="en-US" u="sng" dirty="0">
              <a:latin typeface="Century Gothic" panose="020B0502020202020204" pitchFamily="34" charset="0"/>
            </a:endParaRPr>
          </a:p>
          <a:p>
            <a:r>
              <a:rPr lang="en-US" dirty="0">
                <a:latin typeface="Century Gothic" panose="020B0502020202020204" pitchFamily="34" charset="0"/>
              </a:rPr>
              <a:t>awk has several built-in </a:t>
            </a:r>
            <a:br>
              <a:rPr lang="en-US" dirty="0">
                <a:latin typeface="Century Gothic" panose="020B0502020202020204" pitchFamily="34" charset="0"/>
              </a:rPr>
            </a:br>
            <a:r>
              <a:rPr lang="en-US" dirty="0">
                <a:latin typeface="Century Gothic" panose="020B0502020202020204" pitchFamily="34" charset="0"/>
              </a:rPr>
              <a:t>variables which are all </a:t>
            </a:r>
            <a:br>
              <a:rPr lang="en-US" dirty="0">
                <a:latin typeface="Century Gothic" panose="020B0502020202020204" pitchFamily="34" charset="0"/>
              </a:rPr>
            </a:br>
            <a:r>
              <a:rPr lang="en-US" dirty="0">
                <a:latin typeface="Century Gothic" panose="020B0502020202020204" pitchFamily="34" charset="0"/>
              </a:rPr>
              <a:t>assigned automatically,</a:t>
            </a:r>
            <a:br>
              <a:rPr lang="en-US" dirty="0">
                <a:latin typeface="Century Gothic" panose="020B0502020202020204" pitchFamily="34" charset="0"/>
              </a:rPr>
            </a:br>
            <a:r>
              <a:rPr lang="en-US" dirty="0">
                <a:latin typeface="Century Gothic" panose="020B0502020202020204" pitchFamily="34" charset="0"/>
              </a:rPr>
              <a:t>though it is also possible </a:t>
            </a:r>
            <a:br>
              <a:rPr lang="en-US" dirty="0">
                <a:latin typeface="Century Gothic" panose="020B0502020202020204" pitchFamily="34" charset="0"/>
              </a:rPr>
            </a:br>
            <a:r>
              <a:rPr lang="en-US" dirty="0">
                <a:latin typeface="Century Gothic" panose="020B0502020202020204" pitchFamily="34" charset="0"/>
              </a:rPr>
              <a:t>for a user to reassign </a:t>
            </a:r>
            <a:br>
              <a:rPr lang="en-US" dirty="0">
                <a:latin typeface="Century Gothic" panose="020B0502020202020204" pitchFamily="34" charset="0"/>
              </a:rPr>
            </a:br>
            <a:r>
              <a:rPr lang="en-US" dirty="0">
                <a:latin typeface="Century Gothic" panose="020B0502020202020204" pitchFamily="34" charset="0"/>
              </a:rPr>
              <a:t>some of them.</a:t>
            </a:r>
          </a:p>
          <a:p>
            <a:r>
              <a:rPr lang="en-US" dirty="0">
                <a:latin typeface="Century Gothic" panose="020B0502020202020204" pitchFamily="34" charset="0"/>
              </a:rPr>
              <a:t>These built-in variables are</a:t>
            </a:r>
            <a:br>
              <a:rPr lang="en-US" dirty="0">
                <a:latin typeface="Century Gothic" panose="020B0502020202020204" pitchFamily="34" charset="0"/>
              </a:rPr>
            </a:br>
            <a:r>
              <a:rPr lang="en-US" dirty="0">
                <a:latin typeface="Century Gothic" panose="020B0502020202020204" pitchFamily="34" charset="0"/>
              </a:rPr>
              <a:t>shown in the next table.</a:t>
            </a:r>
          </a:p>
          <a:p>
            <a:pPr marL="0" indent="0">
              <a:buNone/>
            </a:pPr>
            <a:endParaRPr lang="en-US" dirty="0">
              <a:latin typeface="Bahnschrift" panose="020B0502040204020203" pitchFamily="34" charset="0"/>
            </a:endParaRPr>
          </a:p>
        </p:txBody>
      </p:sp>
      <p:pic>
        <p:nvPicPr>
          <p:cNvPr id="4" name="Picture 3">
            <a:extLst>
              <a:ext uri="{FF2B5EF4-FFF2-40B4-BE49-F238E27FC236}">
                <a16:creationId xmlns:a16="http://schemas.microsoft.com/office/drawing/2014/main" id="{50F75F01-E968-41AE-957C-E1201D6746C7}"/>
              </a:ext>
            </a:extLst>
          </p:cNvPr>
          <p:cNvPicPr>
            <a:picLocks noChangeAspect="1"/>
          </p:cNvPicPr>
          <p:nvPr/>
        </p:nvPicPr>
        <p:blipFill>
          <a:blip r:embed="rId2"/>
          <a:stretch>
            <a:fillRect/>
          </a:stretch>
        </p:blipFill>
        <p:spPr>
          <a:xfrm>
            <a:off x="5105824" y="2788113"/>
            <a:ext cx="6780952" cy="3704762"/>
          </a:xfrm>
          <a:prstGeom prst="rect">
            <a:avLst/>
          </a:prstGeom>
        </p:spPr>
      </p:pic>
    </p:spTree>
    <p:extLst>
      <p:ext uri="{BB962C8B-B14F-4D97-AF65-F5344CB8AC3E}">
        <p14:creationId xmlns:p14="http://schemas.microsoft.com/office/powerpoint/2010/main" val="399643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D645-CE6D-421D-81DB-AF5BA5F37C0C}"/>
              </a:ext>
            </a:extLst>
          </p:cNvPr>
          <p:cNvSpPr>
            <a:spLocks noGrp="1"/>
          </p:cNvSpPr>
          <p:nvPr>
            <p:ph type="title"/>
          </p:nvPr>
        </p:nvSpPr>
        <p:spPr/>
        <p:txBody>
          <a:bodyPr/>
          <a:lstStyle/>
          <a:p>
            <a:r>
              <a:rPr lang="en-US" dirty="0">
                <a:latin typeface="Century Gothic" panose="020B0502020202020204" pitchFamily="34" charset="0"/>
              </a:rPr>
              <a:t>‘</a:t>
            </a:r>
            <a:r>
              <a:rPr lang="en-US" b="1" dirty="0">
                <a:latin typeface="Bahnschrift" panose="020B0502040204020203" pitchFamily="34" charset="0"/>
              </a:rPr>
              <a:t>awk</a:t>
            </a:r>
            <a:r>
              <a:rPr lang="en-US" dirty="0">
                <a:latin typeface="Century Gothic" panose="020B0502020202020204" pitchFamily="34" charset="0"/>
              </a:rPr>
              <a:t>’ Comparison and Logical Operators</a:t>
            </a:r>
          </a:p>
        </p:txBody>
      </p:sp>
      <p:sp>
        <p:nvSpPr>
          <p:cNvPr id="3" name="Content Placeholder 2">
            <a:extLst>
              <a:ext uri="{FF2B5EF4-FFF2-40B4-BE49-F238E27FC236}">
                <a16:creationId xmlns:a16="http://schemas.microsoft.com/office/drawing/2014/main" id="{72F59F4B-307C-41D1-8FD0-B1CB21AF10E0}"/>
              </a:ext>
            </a:extLst>
          </p:cNvPr>
          <p:cNvSpPr>
            <a:spLocks noGrp="1"/>
          </p:cNvSpPr>
          <p:nvPr>
            <p:ph idx="1"/>
          </p:nvPr>
        </p:nvSpPr>
        <p:spPr/>
        <p:txBody>
          <a:bodyPr/>
          <a:lstStyle/>
          <a:p>
            <a:r>
              <a:rPr lang="en-US" dirty="0">
                <a:latin typeface="Century Gothic" panose="020B0502020202020204" pitchFamily="34" charset="0"/>
              </a:rPr>
              <a:t>Both numeric and string equality are tested with the == operator. The operator != tests inequality.</a:t>
            </a:r>
          </a:p>
        </p:txBody>
      </p:sp>
      <p:pic>
        <p:nvPicPr>
          <p:cNvPr id="4" name="Picture 3">
            <a:extLst>
              <a:ext uri="{FF2B5EF4-FFF2-40B4-BE49-F238E27FC236}">
                <a16:creationId xmlns:a16="http://schemas.microsoft.com/office/drawing/2014/main" id="{8D20B54F-43EF-4CA9-B533-71237F748659}"/>
              </a:ext>
            </a:extLst>
          </p:cNvPr>
          <p:cNvPicPr>
            <a:picLocks noChangeAspect="1"/>
          </p:cNvPicPr>
          <p:nvPr/>
        </p:nvPicPr>
        <p:blipFill>
          <a:blip r:embed="rId2"/>
          <a:stretch>
            <a:fillRect/>
          </a:stretch>
        </p:blipFill>
        <p:spPr>
          <a:xfrm>
            <a:off x="3504466" y="2260037"/>
            <a:ext cx="4857143" cy="4076190"/>
          </a:xfrm>
          <a:prstGeom prst="rect">
            <a:avLst/>
          </a:prstGeom>
        </p:spPr>
      </p:pic>
    </p:spTree>
    <p:extLst>
      <p:ext uri="{BB962C8B-B14F-4D97-AF65-F5344CB8AC3E}">
        <p14:creationId xmlns:p14="http://schemas.microsoft.com/office/powerpoint/2010/main" val="4239814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D9698CC-7EA6-4296-99CE-EBFA866DFF32}"/>
              </a:ext>
            </a:extLst>
          </p:cNvPr>
          <p:cNvPicPr>
            <a:picLocks noChangeAspect="1"/>
          </p:cNvPicPr>
          <p:nvPr/>
        </p:nvPicPr>
        <p:blipFill>
          <a:blip r:embed="rId2"/>
          <a:stretch>
            <a:fillRect/>
          </a:stretch>
        </p:blipFill>
        <p:spPr>
          <a:xfrm>
            <a:off x="6690966" y="1950018"/>
            <a:ext cx="4390476" cy="4542857"/>
          </a:xfrm>
          <a:prstGeom prst="rect">
            <a:avLst/>
          </a:prstGeom>
        </p:spPr>
      </p:pic>
      <p:sp>
        <p:nvSpPr>
          <p:cNvPr id="2" name="Title 1">
            <a:extLst>
              <a:ext uri="{FF2B5EF4-FFF2-40B4-BE49-F238E27FC236}">
                <a16:creationId xmlns:a16="http://schemas.microsoft.com/office/drawing/2014/main" id="{AEDF87A6-D3D0-4000-8ADC-FB1A2CAD1C5C}"/>
              </a:ext>
            </a:extLst>
          </p:cNvPr>
          <p:cNvSpPr>
            <a:spLocks noGrp="1"/>
          </p:cNvSpPr>
          <p:nvPr>
            <p:ph type="title"/>
          </p:nvPr>
        </p:nvSpPr>
        <p:spPr/>
        <p:txBody>
          <a:bodyPr/>
          <a:lstStyle/>
          <a:p>
            <a:r>
              <a:rPr lang="en-US" dirty="0">
                <a:latin typeface="Century Gothic" panose="020B0502020202020204" pitchFamily="34" charset="0"/>
              </a:rPr>
              <a:t>‘</a:t>
            </a:r>
            <a:r>
              <a:rPr lang="en-US" b="1" dirty="0" err="1">
                <a:latin typeface="Bahnschrift" panose="020B0502040204020203" pitchFamily="34" charset="0"/>
              </a:rPr>
              <a:t>awk</a:t>
            </a:r>
            <a:r>
              <a:rPr lang="en-US" dirty="0">
                <a:latin typeface="Century Gothic" panose="020B0502020202020204" pitchFamily="34" charset="0"/>
              </a:rPr>
              <a:t>’ Begin and End</a:t>
            </a:r>
          </a:p>
        </p:txBody>
      </p:sp>
      <p:sp>
        <p:nvSpPr>
          <p:cNvPr id="3" name="Content Placeholder 2">
            <a:extLst>
              <a:ext uri="{FF2B5EF4-FFF2-40B4-BE49-F238E27FC236}">
                <a16:creationId xmlns:a16="http://schemas.microsoft.com/office/drawing/2014/main" id="{61B674B2-D8C6-4720-B487-BCF22F1452D6}"/>
              </a:ext>
            </a:extLst>
          </p:cNvPr>
          <p:cNvSpPr>
            <a:spLocks noGrp="1"/>
          </p:cNvSpPr>
          <p:nvPr>
            <p:ph idx="1"/>
          </p:nvPr>
        </p:nvSpPr>
        <p:spPr>
          <a:xfrm>
            <a:off x="150137" y="1240985"/>
            <a:ext cx="6793871" cy="5105494"/>
          </a:xfrm>
        </p:spPr>
        <p:txBody>
          <a:bodyPr/>
          <a:lstStyle/>
          <a:p>
            <a:pPr marL="0" indent="0">
              <a:buNone/>
            </a:pPr>
            <a:r>
              <a:rPr lang="en-US" sz="2400" b="1" dirty="0">
                <a:solidFill>
                  <a:srgbClr val="0070C0"/>
                </a:solidFill>
                <a:latin typeface="Century Gothic" panose="020B0502020202020204" pitchFamily="34" charset="0"/>
              </a:rPr>
              <a:t>awk 'BEGIN{  statements   } </a:t>
            </a:r>
            <a:br>
              <a:rPr lang="en-US" sz="2400" b="1" dirty="0">
                <a:solidFill>
                  <a:srgbClr val="0070C0"/>
                </a:solidFill>
                <a:latin typeface="Century Gothic" panose="020B0502020202020204" pitchFamily="34" charset="0"/>
              </a:rPr>
            </a:br>
            <a:r>
              <a:rPr lang="en-US" sz="2400" b="1" dirty="0">
                <a:solidFill>
                  <a:srgbClr val="0070C0"/>
                </a:solidFill>
                <a:latin typeface="Century Gothic" panose="020B0502020202020204" pitchFamily="34" charset="0"/>
              </a:rPr>
              <a:t>         { statements }</a:t>
            </a:r>
            <a:br>
              <a:rPr lang="en-US" sz="2400" b="1" dirty="0">
                <a:solidFill>
                  <a:srgbClr val="0070C0"/>
                </a:solidFill>
                <a:latin typeface="Century Gothic" panose="020B0502020202020204" pitchFamily="34" charset="0"/>
              </a:rPr>
            </a:br>
            <a:r>
              <a:rPr lang="en-US" sz="2400" b="1" dirty="0">
                <a:solidFill>
                  <a:srgbClr val="0070C0"/>
                </a:solidFill>
                <a:latin typeface="Century Gothic" panose="020B0502020202020204" pitchFamily="34" charset="0"/>
              </a:rPr>
              <a:t>	END { end statements }'</a:t>
            </a:r>
            <a:endParaRPr lang="en-US" b="1" dirty="0">
              <a:latin typeface="Century Gothic" panose="020B0502020202020204" pitchFamily="34" charset="0"/>
            </a:endParaRPr>
          </a:p>
          <a:p>
            <a:r>
              <a:rPr lang="en-US" sz="2000" b="1" dirty="0">
                <a:latin typeface="Century Gothic" panose="020B0502020202020204" pitchFamily="34" charset="0"/>
              </a:rPr>
              <a:t>BEGIN</a:t>
            </a:r>
            <a:r>
              <a:rPr lang="en-US" sz="2000" dirty="0">
                <a:latin typeface="Century Gothic" panose="020B0502020202020204" pitchFamily="34" charset="0"/>
              </a:rPr>
              <a:t> is triggered before awk read the first line, </a:t>
            </a:r>
          </a:p>
          <a:p>
            <a:r>
              <a:rPr lang="en-US" sz="2000" b="1" dirty="0">
                <a:latin typeface="Century Gothic" panose="020B0502020202020204" pitchFamily="34" charset="0"/>
              </a:rPr>
              <a:t>END</a:t>
            </a:r>
            <a:r>
              <a:rPr lang="en-US" sz="2000" dirty="0">
                <a:latin typeface="Century Gothic" panose="020B0502020202020204" pitchFamily="34" charset="0"/>
              </a:rPr>
              <a:t> is triggered after the last line has been read. </a:t>
            </a:r>
          </a:p>
          <a:p>
            <a:r>
              <a:rPr lang="en-US" sz="2000" dirty="0">
                <a:latin typeface="Century Gothic" panose="020B0502020202020204" pitchFamily="34" charset="0"/>
              </a:rPr>
              <a:t>When expressions are listed in a print statement, </a:t>
            </a:r>
            <a:br>
              <a:rPr lang="en-US" sz="2000" dirty="0">
                <a:latin typeface="Century Gothic" panose="020B0502020202020204" pitchFamily="34" charset="0"/>
              </a:rPr>
            </a:br>
            <a:r>
              <a:rPr lang="en-US" sz="2000" dirty="0">
                <a:latin typeface="Century Gothic" panose="020B0502020202020204" pitchFamily="34" charset="0"/>
              </a:rPr>
              <a:t>no space is placed between them, and </a:t>
            </a:r>
            <a:br>
              <a:rPr lang="en-US" sz="2000" dirty="0">
                <a:latin typeface="Century Gothic" panose="020B0502020202020204" pitchFamily="34" charset="0"/>
              </a:rPr>
            </a:br>
            <a:r>
              <a:rPr lang="en-US" sz="2000" dirty="0">
                <a:latin typeface="Century Gothic" panose="020B0502020202020204" pitchFamily="34" charset="0"/>
              </a:rPr>
              <a:t>a newline is printed by default. </a:t>
            </a:r>
          </a:p>
          <a:p>
            <a:r>
              <a:rPr lang="en-US" sz="2000" dirty="0">
                <a:latin typeface="Century Gothic" panose="020B0502020202020204" pitchFamily="34" charset="0"/>
              </a:rPr>
              <a:t>All blocks of awk are optional. </a:t>
            </a:r>
          </a:p>
          <a:p>
            <a:endParaRPr lang="en-US" sz="2000" dirty="0">
              <a:latin typeface="Century Gothic" panose="020B0502020202020204" pitchFamily="34" charset="0"/>
            </a:endParaRPr>
          </a:p>
          <a:p>
            <a:r>
              <a:rPr lang="en-US" sz="2000" b="1" dirty="0">
                <a:latin typeface="Century Gothic" panose="020B0502020202020204" pitchFamily="34" charset="0"/>
              </a:rPr>
              <a:t>Example:</a:t>
            </a:r>
            <a:r>
              <a:rPr lang="en-US" sz="2000" dirty="0">
                <a:latin typeface="Century Gothic" panose="020B0502020202020204" pitchFamily="34" charset="0"/>
              </a:rPr>
              <a:t>  Displayed the customer first name </a:t>
            </a:r>
            <a:br>
              <a:rPr lang="en-US" sz="2000" dirty="0">
                <a:latin typeface="Century Gothic" panose="020B0502020202020204" pitchFamily="34" charset="0"/>
              </a:rPr>
            </a:br>
            <a:r>
              <a:rPr lang="en-US" sz="2000" dirty="0">
                <a:latin typeface="Century Gothic" panose="020B0502020202020204" pitchFamily="34" charset="0"/>
              </a:rPr>
              <a:t>and sales amount of every line every line and </a:t>
            </a:r>
            <a:br>
              <a:rPr lang="en-US" sz="2000" dirty="0">
                <a:latin typeface="Century Gothic" panose="020B0502020202020204" pitchFamily="34" charset="0"/>
              </a:rPr>
            </a:br>
            <a:r>
              <a:rPr lang="en-US" sz="2000" dirty="0">
                <a:latin typeface="Century Gothic" panose="020B0502020202020204" pitchFamily="34" charset="0"/>
              </a:rPr>
              <a:t>print the total sales amount at the end.</a:t>
            </a:r>
          </a:p>
        </p:txBody>
      </p:sp>
      <p:sp>
        <p:nvSpPr>
          <p:cNvPr id="4" name="TextBox 3">
            <a:extLst>
              <a:ext uri="{FF2B5EF4-FFF2-40B4-BE49-F238E27FC236}">
                <a16:creationId xmlns:a16="http://schemas.microsoft.com/office/drawing/2014/main" id="{D3F6C550-7E79-4A65-B877-2C574DC6DEBD}"/>
              </a:ext>
            </a:extLst>
          </p:cNvPr>
          <p:cNvSpPr txBox="1"/>
          <p:nvPr/>
        </p:nvSpPr>
        <p:spPr>
          <a:xfrm>
            <a:off x="6636191" y="1259092"/>
            <a:ext cx="5555810" cy="646331"/>
          </a:xfrm>
          <a:prstGeom prst="rect">
            <a:avLst/>
          </a:prstGeom>
          <a:noFill/>
        </p:spPr>
        <p:txBody>
          <a:bodyPr wrap="square" rtlCol="0">
            <a:spAutoFit/>
          </a:bodyPr>
          <a:lstStyle/>
          <a:p>
            <a:r>
              <a:rPr lang="en-US" dirty="0">
                <a:latin typeface="Century Gothic" panose="020B0502020202020204" pitchFamily="34" charset="0"/>
              </a:rPr>
              <a:t>Example: is found in script folder and execute as</a:t>
            </a:r>
            <a:br>
              <a:rPr lang="en-US" dirty="0">
                <a:latin typeface="Century Gothic" panose="020B0502020202020204" pitchFamily="34" charset="0"/>
              </a:rPr>
            </a:br>
            <a:r>
              <a:rPr lang="en-US" dirty="0">
                <a:latin typeface="Century Gothic" panose="020B0502020202020204" pitchFamily="34" charset="0"/>
              </a:rPr>
              <a:t>/script$ </a:t>
            </a:r>
            <a:r>
              <a:rPr lang="en-US" b="1" dirty="0">
                <a:latin typeface="Bahnschrift" panose="020B0502040204020203" pitchFamily="34" charset="0"/>
              </a:rPr>
              <a:t>bash  awk_begin_end.sh ../data/sales</a:t>
            </a:r>
          </a:p>
        </p:txBody>
      </p:sp>
      <p:sp>
        <p:nvSpPr>
          <p:cNvPr id="6" name="Arrow: Left 5">
            <a:extLst>
              <a:ext uri="{FF2B5EF4-FFF2-40B4-BE49-F238E27FC236}">
                <a16:creationId xmlns:a16="http://schemas.microsoft.com/office/drawing/2014/main" id="{A6E2AC8A-FC02-4FE1-A602-609B4DFF8E73}"/>
              </a:ext>
            </a:extLst>
          </p:cNvPr>
          <p:cNvSpPr/>
          <p:nvPr/>
        </p:nvSpPr>
        <p:spPr>
          <a:xfrm>
            <a:off x="8157173" y="2254314"/>
            <a:ext cx="1783532"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rgbClr val="002060"/>
                </a:solidFill>
              </a:rPr>
              <a:t>Var initialization</a:t>
            </a:r>
          </a:p>
        </p:txBody>
      </p:sp>
      <p:sp>
        <p:nvSpPr>
          <p:cNvPr id="7" name="Arrow: Left 6">
            <a:extLst>
              <a:ext uri="{FF2B5EF4-FFF2-40B4-BE49-F238E27FC236}">
                <a16:creationId xmlns:a16="http://schemas.microsoft.com/office/drawing/2014/main" id="{87F33FC0-D4D8-48FF-8829-C28EBD1639B9}"/>
              </a:ext>
            </a:extLst>
          </p:cNvPr>
          <p:cNvSpPr/>
          <p:nvPr/>
        </p:nvSpPr>
        <p:spPr>
          <a:xfrm>
            <a:off x="9790019" y="2775890"/>
            <a:ext cx="2401982"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600" dirty="0">
                <a:solidFill>
                  <a:srgbClr val="002060"/>
                </a:solidFill>
              </a:rPr>
              <a:t>Print NR, first name, sales</a:t>
            </a:r>
          </a:p>
        </p:txBody>
      </p:sp>
      <p:sp>
        <p:nvSpPr>
          <p:cNvPr id="8" name="Arrow: Left 7">
            <a:extLst>
              <a:ext uri="{FF2B5EF4-FFF2-40B4-BE49-F238E27FC236}">
                <a16:creationId xmlns:a16="http://schemas.microsoft.com/office/drawing/2014/main" id="{45FBF900-6BEC-449C-A822-60FD8CF896D4}"/>
              </a:ext>
            </a:extLst>
          </p:cNvPr>
          <p:cNvSpPr/>
          <p:nvPr/>
        </p:nvSpPr>
        <p:spPr>
          <a:xfrm>
            <a:off x="7663963" y="2943143"/>
            <a:ext cx="1783532"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600" dirty="0">
                <a:solidFill>
                  <a:srgbClr val="002060"/>
                </a:solidFill>
              </a:rPr>
              <a:t>Add sales to sum</a:t>
            </a:r>
          </a:p>
        </p:txBody>
      </p:sp>
      <p:sp>
        <p:nvSpPr>
          <p:cNvPr id="9" name="Arrow: Left 8">
            <a:extLst>
              <a:ext uri="{FF2B5EF4-FFF2-40B4-BE49-F238E27FC236}">
                <a16:creationId xmlns:a16="http://schemas.microsoft.com/office/drawing/2014/main" id="{ADE809BA-A497-421A-AC01-33A85A653593}"/>
              </a:ext>
            </a:extLst>
          </p:cNvPr>
          <p:cNvSpPr/>
          <p:nvPr/>
        </p:nvSpPr>
        <p:spPr>
          <a:xfrm>
            <a:off x="10378493" y="3630769"/>
            <a:ext cx="1783532"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600" dirty="0">
                <a:solidFill>
                  <a:srgbClr val="002060"/>
                </a:solidFill>
              </a:rPr>
              <a:t>Print total sum</a:t>
            </a:r>
          </a:p>
        </p:txBody>
      </p:sp>
    </p:spTree>
    <p:extLst>
      <p:ext uri="{BB962C8B-B14F-4D97-AF65-F5344CB8AC3E}">
        <p14:creationId xmlns:p14="http://schemas.microsoft.com/office/powerpoint/2010/main" val="242439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16967-5804-4365-A948-032AD74D7A1F}"/>
              </a:ext>
            </a:extLst>
          </p:cNvPr>
          <p:cNvSpPr>
            <a:spLocks noGrp="1"/>
          </p:cNvSpPr>
          <p:nvPr>
            <p:ph type="title"/>
          </p:nvPr>
        </p:nvSpPr>
        <p:spPr/>
        <p:txBody>
          <a:bodyPr/>
          <a:lstStyle/>
          <a:p>
            <a:r>
              <a:rPr lang="en-US" dirty="0">
                <a:latin typeface="Century Gothic" panose="020B0502020202020204" pitchFamily="34" charset="0"/>
              </a:rPr>
              <a:t>‘</a:t>
            </a:r>
            <a:r>
              <a:rPr lang="en-US" b="1" dirty="0">
                <a:latin typeface="Bahnschrift" panose="020B0502040204020203" pitchFamily="34" charset="0"/>
              </a:rPr>
              <a:t>awk</a:t>
            </a:r>
            <a:r>
              <a:rPr lang="en-US" dirty="0">
                <a:latin typeface="Century Gothic" panose="020B0502020202020204" pitchFamily="34" charset="0"/>
              </a:rPr>
              <a:t>’ Arrays</a:t>
            </a:r>
          </a:p>
        </p:txBody>
      </p:sp>
      <p:sp>
        <p:nvSpPr>
          <p:cNvPr id="3" name="Content Placeholder 2">
            <a:extLst>
              <a:ext uri="{FF2B5EF4-FFF2-40B4-BE49-F238E27FC236}">
                <a16:creationId xmlns:a16="http://schemas.microsoft.com/office/drawing/2014/main" id="{EFE62A0C-AB6A-40CF-866F-263280099BC1}"/>
              </a:ext>
            </a:extLst>
          </p:cNvPr>
          <p:cNvSpPr>
            <a:spLocks noGrp="1"/>
          </p:cNvSpPr>
          <p:nvPr>
            <p:ph idx="1"/>
          </p:nvPr>
        </p:nvSpPr>
        <p:spPr>
          <a:xfrm>
            <a:off x="914400" y="938212"/>
            <a:ext cx="10515600" cy="3767138"/>
          </a:xfrm>
        </p:spPr>
        <p:txBody>
          <a:bodyPr/>
          <a:lstStyle/>
          <a:p>
            <a:r>
              <a:rPr lang="en-US" dirty="0">
                <a:latin typeface="Century Gothic" panose="020B0502020202020204" pitchFamily="34" charset="0"/>
              </a:rPr>
              <a:t>An </a:t>
            </a:r>
            <a:r>
              <a:rPr lang="en-US" b="1" dirty="0">
                <a:latin typeface="Century Gothic" panose="020B0502020202020204" pitchFamily="34" charset="0"/>
              </a:rPr>
              <a:t>array </a:t>
            </a:r>
            <a:r>
              <a:rPr lang="en-US" dirty="0">
                <a:latin typeface="Century Gothic" panose="020B0502020202020204" pitchFamily="34" charset="0"/>
              </a:rPr>
              <a:t>is also a variable except that this variable can store a set of values or elements. Each element is accessed by a subscript called the </a:t>
            </a:r>
            <a:r>
              <a:rPr lang="en-US" b="1" dirty="0">
                <a:latin typeface="Century Gothic" panose="020B0502020202020204" pitchFamily="34" charset="0"/>
              </a:rPr>
              <a:t>index.</a:t>
            </a:r>
          </a:p>
          <a:p>
            <a:r>
              <a:rPr lang="en-US" dirty="0">
                <a:latin typeface="Century Gothic" panose="020B0502020202020204" pitchFamily="34" charset="0"/>
              </a:rPr>
              <a:t>Arrays in awk are not formally defined. An array is considered declared the moment it is used. Array elements are initialized to zero or an empty string unless initialized explicitly.</a:t>
            </a:r>
          </a:p>
          <a:p>
            <a:r>
              <a:rPr lang="en-US" dirty="0">
                <a:latin typeface="Century Gothic" panose="020B0502020202020204" pitchFamily="34" charset="0"/>
              </a:rPr>
              <a:t>Arrays expand automatically. The index can be virtually anything; it can even be a string.</a:t>
            </a:r>
          </a:p>
          <a:p>
            <a:r>
              <a:rPr lang="en-US" dirty="0">
                <a:latin typeface="Century Gothic" panose="020B0502020202020204" pitchFamily="34" charset="0"/>
              </a:rPr>
              <a:t>Example: the following script display the array index and value</a:t>
            </a:r>
            <a:br>
              <a:rPr lang="en-US" dirty="0">
                <a:latin typeface="Century Gothic" panose="020B0502020202020204" pitchFamily="34" charset="0"/>
              </a:rPr>
            </a:br>
            <a:r>
              <a:rPr lang="nn-NO" dirty="0">
                <a:latin typeface="Bahnschrift" panose="020B0502040204020203" pitchFamily="34" charset="0"/>
              </a:rPr>
              <a:t>awk '{ num[NR] = $1 } END { print "===="; for(indx in num) print indx, num[indx]}'</a:t>
            </a:r>
            <a:endParaRPr lang="en-US" dirty="0">
              <a:latin typeface="Bahnschrift" panose="020B0502040204020203" pitchFamily="34" charset="0"/>
            </a:endParaRPr>
          </a:p>
        </p:txBody>
      </p:sp>
      <p:pic>
        <p:nvPicPr>
          <p:cNvPr id="4" name="Picture 3">
            <a:extLst>
              <a:ext uri="{FF2B5EF4-FFF2-40B4-BE49-F238E27FC236}">
                <a16:creationId xmlns:a16="http://schemas.microsoft.com/office/drawing/2014/main" id="{B99F441A-A197-446B-B715-84F401F9FA72}"/>
              </a:ext>
            </a:extLst>
          </p:cNvPr>
          <p:cNvPicPr>
            <a:picLocks noChangeAspect="1"/>
          </p:cNvPicPr>
          <p:nvPr/>
        </p:nvPicPr>
        <p:blipFill>
          <a:blip r:embed="rId2"/>
          <a:stretch>
            <a:fillRect/>
          </a:stretch>
        </p:blipFill>
        <p:spPr>
          <a:xfrm>
            <a:off x="0" y="4805181"/>
            <a:ext cx="12192000" cy="1591038"/>
          </a:xfrm>
          <a:prstGeom prst="rect">
            <a:avLst/>
          </a:prstGeom>
        </p:spPr>
      </p:pic>
      <p:sp>
        <p:nvSpPr>
          <p:cNvPr id="5" name="Arrow: Left 4">
            <a:extLst>
              <a:ext uri="{FF2B5EF4-FFF2-40B4-BE49-F238E27FC236}">
                <a16:creationId xmlns:a16="http://schemas.microsoft.com/office/drawing/2014/main" id="{E3A2F77D-713F-4F0E-9E3A-4CEEE7910C81}"/>
              </a:ext>
            </a:extLst>
          </p:cNvPr>
          <p:cNvSpPr/>
          <p:nvPr/>
        </p:nvSpPr>
        <p:spPr>
          <a:xfrm rot="1930926">
            <a:off x="3547342" y="5096268"/>
            <a:ext cx="1735428" cy="851117"/>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solidFill>
                  <a:srgbClr val="002060"/>
                </a:solidFill>
              </a:rPr>
              <a:t>Generate random</a:t>
            </a:r>
            <a:br>
              <a:rPr lang="en-US" sz="1400" dirty="0">
                <a:solidFill>
                  <a:srgbClr val="002060"/>
                </a:solidFill>
              </a:rPr>
            </a:br>
            <a:r>
              <a:rPr lang="en-US" sz="1400" dirty="0">
                <a:solidFill>
                  <a:srgbClr val="002060"/>
                </a:solidFill>
              </a:rPr>
              <a:t>Numbers 10-99</a:t>
            </a:r>
          </a:p>
        </p:txBody>
      </p:sp>
      <p:sp>
        <p:nvSpPr>
          <p:cNvPr id="6" name="Arrow: Left 5">
            <a:extLst>
              <a:ext uri="{FF2B5EF4-FFF2-40B4-BE49-F238E27FC236}">
                <a16:creationId xmlns:a16="http://schemas.microsoft.com/office/drawing/2014/main" id="{623B243D-2D50-4CC2-8085-A6D2894962C9}"/>
              </a:ext>
            </a:extLst>
          </p:cNvPr>
          <p:cNvSpPr/>
          <p:nvPr/>
        </p:nvSpPr>
        <p:spPr>
          <a:xfrm rot="2088124">
            <a:off x="4716740" y="5445752"/>
            <a:ext cx="1827435"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solidFill>
                  <a:srgbClr val="002060"/>
                </a:solidFill>
              </a:rPr>
              <a:t>Head only 6 numbers</a:t>
            </a:r>
          </a:p>
        </p:txBody>
      </p:sp>
    </p:spTree>
    <p:extLst>
      <p:ext uri="{BB962C8B-B14F-4D97-AF65-F5344CB8AC3E}">
        <p14:creationId xmlns:p14="http://schemas.microsoft.com/office/powerpoint/2010/main" val="605347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11977-1C4A-4DE5-9120-4340E08A1978}"/>
              </a:ext>
            </a:extLst>
          </p:cNvPr>
          <p:cNvSpPr>
            <a:spLocks noGrp="1"/>
          </p:cNvSpPr>
          <p:nvPr>
            <p:ph type="title"/>
          </p:nvPr>
        </p:nvSpPr>
        <p:spPr/>
        <p:txBody>
          <a:bodyPr/>
          <a:lstStyle/>
          <a:p>
            <a:r>
              <a:rPr lang="en-US" dirty="0">
                <a:latin typeface="Century Gothic" panose="020B0502020202020204" pitchFamily="34" charset="0"/>
              </a:rPr>
              <a:t>‘</a:t>
            </a:r>
            <a:r>
              <a:rPr lang="en-US" b="1" dirty="0">
                <a:latin typeface="Bahnschrift" panose="020B0502040204020203" pitchFamily="34" charset="0"/>
              </a:rPr>
              <a:t>awk</a:t>
            </a:r>
            <a:r>
              <a:rPr lang="en-US" dirty="0">
                <a:latin typeface="Century Gothic" panose="020B0502020202020204" pitchFamily="34" charset="0"/>
              </a:rPr>
              <a:t>’ Environment Arrays </a:t>
            </a:r>
            <a:r>
              <a:rPr lang="en-US" b="1" dirty="0"/>
              <a:t>ENVIRON[ ]</a:t>
            </a:r>
            <a:endParaRPr lang="en-US" dirty="0"/>
          </a:p>
        </p:txBody>
      </p:sp>
      <p:sp>
        <p:nvSpPr>
          <p:cNvPr id="3" name="Content Placeholder 2">
            <a:extLst>
              <a:ext uri="{FF2B5EF4-FFF2-40B4-BE49-F238E27FC236}">
                <a16:creationId xmlns:a16="http://schemas.microsoft.com/office/drawing/2014/main" id="{BA1A2F2E-8F4E-44FA-A5D8-C096B605587D}"/>
              </a:ext>
            </a:extLst>
          </p:cNvPr>
          <p:cNvSpPr>
            <a:spLocks noGrp="1"/>
          </p:cNvSpPr>
          <p:nvPr>
            <p:ph idx="1"/>
          </p:nvPr>
        </p:nvSpPr>
        <p:spPr>
          <a:xfrm>
            <a:off x="838200" y="1285875"/>
            <a:ext cx="10515600" cy="4891088"/>
          </a:xfrm>
          <a:solidFill>
            <a:srgbClr val="FF0000"/>
          </a:solidFill>
        </p:spPr>
        <p:txBody>
          <a:bodyPr/>
          <a:lstStyle/>
          <a:p>
            <a:r>
              <a:rPr lang="en-US" sz="2000" dirty="0">
                <a:latin typeface="Century Gothic" panose="020B0502020202020204" pitchFamily="34" charset="0"/>
              </a:rPr>
              <a:t>You may sometimes need to know the name of the user running the program or the home directory. </a:t>
            </a:r>
            <a:r>
              <a:rPr lang="en-US" sz="2000" b="1" dirty="0">
                <a:latin typeface="Century Gothic" panose="020B0502020202020204" pitchFamily="34" charset="0"/>
              </a:rPr>
              <a:t>awk </a:t>
            </a:r>
            <a:r>
              <a:rPr lang="en-US" sz="2000" dirty="0">
                <a:latin typeface="Century Gothic" panose="020B0502020202020204" pitchFamily="34" charset="0"/>
              </a:rPr>
              <a:t>maintains the associative array, ENVIRON[ ]</a:t>
            </a:r>
          </a:p>
          <a:p>
            <a:r>
              <a:rPr lang="en-US" sz="2000" dirty="0">
                <a:latin typeface="Century Gothic" panose="020B0502020202020204" pitchFamily="34" charset="0"/>
              </a:rPr>
              <a:t>Example: To access the shell variables, HOME and PATH.</a:t>
            </a:r>
            <a:br>
              <a:rPr lang="en-US" dirty="0"/>
            </a:br>
            <a:r>
              <a:rPr lang="en-US" sz="2000" dirty="0" err="1">
                <a:latin typeface="Bahnschrift" panose="020B0502040204020203" pitchFamily="34" charset="0"/>
              </a:rPr>
              <a:t>nawk</a:t>
            </a:r>
            <a:r>
              <a:rPr lang="en-US" sz="2000" dirty="0">
                <a:latin typeface="Bahnschrift" panose="020B0502040204020203" pitchFamily="34" charset="0"/>
              </a:rPr>
              <a:t> 'BEGIN {</a:t>
            </a:r>
          </a:p>
          <a:p>
            <a:pPr marL="0" indent="0">
              <a:buNone/>
            </a:pPr>
            <a:r>
              <a:rPr lang="en-US" sz="2000" dirty="0">
                <a:latin typeface="Bahnschrift" panose="020B0502040204020203" pitchFamily="34" charset="0"/>
              </a:rPr>
              <a:t>	print "HOME" "=" ENVIRON["HOME"]</a:t>
            </a:r>
          </a:p>
          <a:p>
            <a:pPr marL="0" indent="0">
              <a:buNone/>
            </a:pPr>
            <a:r>
              <a:rPr lang="en-US" sz="2000" dirty="0">
                <a:latin typeface="Bahnschrift" panose="020B0502040204020203" pitchFamily="34" charset="0"/>
              </a:rPr>
              <a:t>	print "PATH" "=" ENVIRON["PATH"]</a:t>
            </a:r>
          </a:p>
          <a:p>
            <a:pPr marL="0" indent="0">
              <a:buNone/>
            </a:pPr>
            <a:r>
              <a:rPr lang="en-US" sz="2000" dirty="0">
                <a:latin typeface="Bahnschrift" panose="020B0502040204020203" pitchFamily="34" charset="0"/>
              </a:rPr>
              <a:t>    }'</a:t>
            </a:r>
            <a:endParaRPr lang="en-US" dirty="0">
              <a:latin typeface="Bahnschrift" panose="020B0502040204020203" pitchFamily="34" charset="0"/>
            </a:endParaRPr>
          </a:p>
          <a:p>
            <a:endParaRPr lang="en-US" dirty="0"/>
          </a:p>
        </p:txBody>
      </p:sp>
      <p:pic>
        <p:nvPicPr>
          <p:cNvPr id="4" name="Picture 3">
            <a:extLst>
              <a:ext uri="{FF2B5EF4-FFF2-40B4-BE49-F238E27FC236}">
                <a16:creationId xmlns:a16="http://schemas.microsoft.com/office/drawing/2014/main" id="{3CB62D64-E398-4B04-ADA8-ED0E0D0852B2}"/>
              </a:ext>
            </a:extLst>
          </p:cNvPr>
          <p:cNvPicPr>
            <a:picLocks noChangeAspect="1"/>
          </p:cNvPicPr>
          <p:nvPr/>
        </p:nvPicPr>
        <p:blipFill rotWithShape="1">
          <a:blip r:embed="rId2"/>
          <a:srcRect b="19124"/>
          <a:stretch/>
        </p:blipFill>
        <p:spPr>
          <a:xfrm>
            <a:off x="838200" y="4291446"/>
            <a:ext cx="7310149" cy="2039504"/>
          </a:xfrm>
          <a:prstGeom prst="rect">
            <a:avLst/>
          </a:prstGeom>
        </p:spPr>
      </p:pic>
    </p:spTree>
    <p:extLst>
      <p:ext uri="{BB962C8B-B14F-4D97-AF65-F5344CB8AC3E}">
        <p14:creationId xmlns:p14="http://schemas.microsoft.com/office/powerpoint/2010/main" val="3115028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EBCF-67FD-45BF-B54F-2C8717E28CF3}"/>
              </a:ext>
            </a:extLst>
          </p:cNvPr>
          <p:cNvSpPr>
            <a:spLocks noGrp="1"/>
          </p:cNvSpPr>
          <p:nvPr>
            <p:ph type="title"/>
          </p:nvPr>
        </p:nvSpPr>
        <p:spPr/>
        <p:txBody>
          <a:bodyPr/>
          <a:lstStyle/>
          <a:p>
            <a:r>
              <a:rPr lang="en-US" dirty="0">
                <a:latin typeface="Century Gothic" panose="020B0502020202020204" pitchFamily="34" charset="0"/>
              </a:rPr>
              <a:t>‘</a:t>
            </a:r>
            <a:r>
              <a:rPr lang="en-US" b="1" dirty="0">
                <a:latin typeface="Bahnschrift" panose="020B0502040204020203" pitchFamily="34" charset="0"/>
              </a:rPr>
              <a:t>awk</a:t>
            </a:r>
            <a:r>
              <a:rPr lang="en-US" dirty="0">
                <a:latin typeface="Century Gothic" panose="020B0502020202020204" pitchFamily="34" charset="0"/>
              </a:rPr>
              <a:t>’ </a:t>
            </a:r>
            <a:r>
              <a:rPr lang="en-US" b="1" dirty="0"/>
              <a:t>Functions</a:t>
            </a:r>
            <a:endParaRPr lang="en-US" dirty="0"/>
          </a:p>
        </p:txBody>
      </p:sp>
      <p:sp>
        <p:nvSpPr>
          <p:cNvPr id="3" name="Content Placeholder 2">
            <a:extLst>
              <a:ext uri="{FF2B5EF4-FFF2-40B4-BE49-F238E27FC236}">
                <a16:creationId xmlns:a16="http://schemas.microsoft.com/office/drawing/2014/main" id="{CA54F020-4DB3-41CE-9E94-68E82FCBD441}"/>
              </a:ext>
            </a:extLst>
          </p:cNvPr>
          <p:cNvSpPr>
            <a:spLocks noGrp="1"/>
          </p:cNvSpPr>
          <p:nvPr>
            <p:ph idx="1"/>
          </p:nvPr>
        </p:nvSpPr>
        <p:spPr>
          <a:xfrm>
            <a:off x="838200" y="1086522"/>
            <a:ext cx="10515600" cy="5090441"/>
          </a:xfrm>
        </p:spPr>
        <p:txBody>
          <a:bodyPr/>
          <a:lstStyle/>
          <a:p>
            <a:r>
              <a:rPr lang="en-US" b="1" dirty="0">
                <a:latin typeface="Century Gothic" panose="020B0502020202020204" pitchFamily="34" charset="0"/>
              </a:rPr>
              <a:t>awk </a:t>
            </a:r>
            <a:r>
              <a:rPr lang="en-US" dirty="0">
                <a:latin typeface="Century Gothic" panose="020B0502020202020204" pitchFamily="34" charset="0"/>
              </a:rPr>
              <a:t>has several built-in functions, performing both arithmetic and string operations. The arguments are passed to a function in C-style, delimited by commas, and enclosed by a matched pair of parentheses.</a:t>
            </a:r>
          </a:p>
          <a:p>
            <a:r>
              <a:rPr lang="en-US" dirty="0">
                <a:latin typeface="Century Gothic" panose="020B0502020202020204" pitchFamily="34" charset="0"/>
              </a:rPr>
              <a:t>User defined functions definition looks like this:</a:t>
            </a:r>
          </a:p>
          <a:p>
            <a:pPr marL="0" indent="0">
              <a:buNone/>
            </a:pPr>
            <a:r>
              <a:rPr lang="en-US" dirty="0">
                <a:latin typeface="Bahnschrift" panose="020B0502040204020203" pitchFamily="34" charset="0"/>
              </a:rPr>
              <a:t>function name([parameter-list])</a:t>
            </a:r>
          </a:p>
          <a:p>
            <a:pPr marL="0" indent="0">
              <a:buNone/>
            </a:pPr>
            <a:r>
              <a:rPr lang="en-US" dirty="0">
                <a:latin typeface="Bahnschrift" panose="020B0502040204020203" pitchFamily="34" charset="0"/>
              </a:rPr>
              <a:t>{</a:t>
            </a:r>
          </a:p>
          <a:p>
            <a:pPr marL="0" indent="0">
              <a:buNone/>
            </a:pPr>
            <a:r>
              <a:rPr lang="en-US" dirty="0">
                <a:latin typeface="Bahnschrift" panose="020B0502040204020203" pitchFamily="34" charset="0"/>
              </a:rPr>
              <a:t>     body-of-function</a:t>
            </a:r>
          </a:p>
          <a:p>
            <a:pPr marL="0" indent="0">
              <a:buNone/>
            </a:pPr>
            <a:r>
              <a:rPr lang="en-US" dirty="0">
                <a:latin typeface="Bahnschrift" panose="020B0502040204020203" pitchFamily="34" charset="0"/>
              </a:rPr>
              <a:t>}</a:t>
            </a:r>
          </a:p>
          <a:p>
            <a:r>
              <a:rPr lang="en-US" dirty="0">
                <a:latin typeface="Century Gothic" panose="020B0502020202020204" pitchFamily="34" charset="0"/>
              </a:rPr>
              <a:t>In many awk implementations, including </a:t>
            </a:r>
            <a:r>
              <a:rPr lang="en-US" b="1" dirty="0">
                <a:latin typeface="Century Gothic" panose="020B0502020202020204" pitchFamily="34" charset="0"/>
              </a:rPr>
              <a:t>gawk</a:t>
            </a:r>
            <a:r>
              <a:rPr lang="en-US" dirty="0">
                <a:latin typeface="Century Gothic" panose="020B0502020202020204" pitchFamily="34" charset="0"/>
              </a:rPr>
              <a:t>, the keyword function may be abbreviated </a:t>
            </a:r>
            <a:r>
              <a:rPr lang="en-US" b="1" dirty="0" err="1">
                <a:latin typeface="Century Gothic" panose="020B0502020202020204" pitchFamily="34" charset="0"/>
              </a:rPr>
              <a:t>func</a:t>
            </a:r>
            <a:r>
              <a:rPr lang="en-US" dirty="0">
                <a:latin typeface="Century Gothic" panose="020B0502020202020204" pitchFamily="34" charset="0"/>
              </a:rPr>
              <a:t>. However, POSIX only specifies the use of the keyword function. </a:t>
            </a:r>
          </a:p>
        </p:txBody>
      </p:sp>
    </p:spTree>
    <p:extLst>
      <p:ext uri="{BB962C8B-B14F-4D97-AF65-F5344CB8AC3E}">
        <p14:creationId xmlns:p14="http://schemas.microsoft.com/office/powerpoint/2010/main" val="2895842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104D40-81EC-4BEF-B6FB-C5FCFBF5F501}"/>
              </a:ext>
            </a:extLst>
          </p:cNvPr>
          <p:cNvSpPr/>
          <p:nvPr/>
        </p:nvSpPr>
        <p:spPr>
          <a:xfrm>
            <a:off x="3551122" y="140407"/>
            <a:ext cx="4780476" cy="461665"/>
          </a:xfrm>
          <a:prstGeom prst="rect">
            <a:avLst/>
          </a:prstGeom>
        </p:spPr>
        <p:txBody>
          <a:bodyPr wrap="none">
            <a:spAutoFit/>
          </a:bodyPr>
          <a:lstStyle/>
          <a:p>
            <a:pPr algn="ctr" defTabSz="595265">
              <a:defRPr/>
            </a:pPr>
            <a:r>
              <a:rPr lang="en-US" sz="2400" b="1" dirty="0">
                <a:solidFill>
                  <a:schemeClr val="tx1">
                    <a:lumMod val="85000"/>
                    <a:lumOff val="15000"/>
                  </a:schemeClr>
                </a:solidFill>
                <a:latin typeface="Century Gothic" panose="020B0502020202020204" pitchFamily="34" charset="0"/>
                <a:ea typeface="Microsoft JhengHei UI Light" panose="020B0304030504040204" pitchFamily="34" charset="-120"/>
              </a:rPr>
              <a:t>Section 9 – </a:t>
            </a:r>
            <a:r>
              <a:rPr lang="en-US" sz="2400" b="1" dirty="0">
                <a:solidFill>
                  <a:srgbClr val="DF2526"/>
                </a:solidFill>
                <a:latin typeface="Century Gothic" panose="020B0502020202020204" pitchFamily="34" charset="0"/>
                <a:ea typeface="Microsoft JhengHei UI Light" panose="020B0304030504040204" pitchFamily="34" charset="-120"/>
              </a:rPr>
              <a:t>UNIX</a:t>
            </a:r>
            <a:r>
              <a:rPr lang="en-US" sz="2400" b="1"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sz="2400" b="1" dirty="0">
                <a:solidFill>
                  <a:srgbClr val="9BBD27"/>
                </a:solidFill>
                <a:latin typeface="Century Gothic" panose="020B0502020202020204" pitchFamily="34" charset="0"/>
                <a:ea typeface="Microsoft JhengHei UI Light" panose="020B0304030504040204" pitchFamily="34" charset="-120"/>
              </a:rPr>
              <a:t>Fundamentals</a:t>
            </a:r>
            <a:endParaRPr lang="en-US" sz="2400" dirty="0">
              <a:solidFill>
                <a:schemeClr val="tx1">
                  <a:lumMod val="85000"/>
                  <a:lumOff val="15000"/>
                </a:schemeClr>
              </a:solidFill>
              <a:latin typeface="Century Gothic" panose="020B0502020202020204" pitchFamily="34" charset="0"/>
              <a:ea typeface="Microsoft JhengHei UI Light" panose="020B0304030504040204" pitchFamily="34" charset="-120"/>
            </a:endParaRPr>
          </a:p>
        </p:txBody>
      </p:sp>
      <p:sp>
        <p:nvSpPr>
          <p:cNvPr id="7" name="TextBox 6">
            <a:extLst>
              <a:ext uri="{FF2B5EF4-FFF2-40B4-BE49-F238E27FC236}">
                <a16:creationId xmlns:a16="http://schemas.microsoft.com/office/drawing/2014/main" id="{93E176BD-1D6C-47A9-B3B6-631F0E5867E8}"/>
              </a:ext>
            </a:extLst>
          </p:cNvPr>
          <p:cNvSpPr txBox="1"/>
          <p:nvPr/>
        </p:nvSpPr>
        <p:spPr>
          <a:xfrm>
            <a:off x="3551122" y="1014440"/>
            <a:ext cx="5392823" cy="4247317"/>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awk Preliminaries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Using print and </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printf</a:t>
            </a:r>
            <a:endParaRPr lang="en-US" dirty="0">
              <a:solidFill>
                <a:schemeClr val="tx1">
                  <a:lumMod val="85000"/>
                  <a:lumOff val="15000"/>
                </a:schemeClr>
              </a:solidFill>
              <a:latin typeface="Century Gothic" panose="020B0502020202020204" pitchFamily="34" charset="0"/>
              <a:ea typeface="Microsoft JhengHei UI Light" panose="020B0304030504040204" pitchFamily="34" charset="-120"/>
            </a:endParaRP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Redirecting Standard Output</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Number Processing</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Variables and Expressions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The Comparison and Logical Operators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The -f Option: Storing awk Programs in a File </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The BEGIN and END Sections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Positional Parameters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Arrays </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Built-In Variables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Functions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Control Flow-The if Statement </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Looping with for </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Looping with while</a:t>
            </a:r>
            <a:endParaRPr lang="en-US" dirty="0"/>
          </a:p>
        </p:txBody>
      </p:sp>
    </p:spTree>
    <p:extLst>
      <p:ext uri="{BB962C8B-B14F-4D97-AF65-F5344CB8AC3E}">
        <p14:creationId xmlns:p14="http://schemas.microsoft.com/office/powerpoint/2010/main" val="2039678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CE22C-DE4A-439D-9A7B-2F5C6BDB4FED}"/>
              </a:ext>
            </a:extLst>
          </p:cNvPr>
          <p:cNvSpPr>
            <a:spLocks noGrp="1"/>
          </p:cNvSpPr>
          <p:nvPr>
            <p:ph type="title"/>
          </p:nvPr>
        </p:nvSpPr>
        <p:spPr/>
        <p:txBody>
          <a:bodyPr/>
          <a:lstStyle/>
          <a:p>
            <a:r>
              <a:rPr lang="en-US" dirty="0">
                <a:latin typeface="Century Gothic" panose="020B0502020202020204" pitchFamily="34" charset="0"/>
              </a:rPr>
              <a:t>‘</a:t>
            </a:r>
            <a:r>
              <a:rPr lang="en-US" b="1" dirty="0">
                <a:latin typeface="Bahnschrift" panose="020B0502040204020203" pitchFamily="34" charset="0"/>
              </a:rPr>
              <a:t>awk</a:t>
            </a:r>
            <a:r>
              <a:rPr lang="en-US" dirty="0">
                <a:latin typeface="Century Gothic" panose="020B0502020202020204" pitchFamily="34" charset="0"/>
              </a:rPr>
              <a:t>’ Built-in </a:t>
            </a:r>
            <a:r>
              <a:rPr lang="en-US" b="1" dirty="0"/>
              <a:t>Functions</a:t>
            </a:r>
            <a:endParaRPr lang="en-US" dirty="0"/>
          </a:p>
        </p:txBody>
      </p:sp>
      <p:sp>
        <p:nvSpPr>
          <p:cNvPr id="3" name="Content Placeholder 2">
            <a:extLst>
              <a:ext uri="{FF2B5EF4-FFF2-40B4-BE49-F238E27FC236}">
                <a16:creationId xmlns:a16="http://schemas.microsoft.com/office/drawing/2014/main" id="{1AE7A0AE-3C3E-42C9-AD88-C3BA935F3F4D}"/>
              </a:ext>
            </a:extLst>
          </p:cNvPr>
          <p:cNvSpPr>
            <a:spLocks noGrp="1"/>
          </p:cNvSpPr>
          <p:nvPr>
            <p:ph idx="1"/>
          </p:nvPr>
        </p:nvSpPr>
        <p:spPr>
          <a:xfrm>
            <a:off x="838200" y="1086522"/>
            <a:ext cx="10515600" cy="5090441"/>
          </a:xfrm>
        </p:spPr>
        <p:txBody>
          <a:bodyPr/>
          <a:lstStyle/>
          <a:p>
            <a:r>
              <a:rPr lang="en-US" b="1" dirty="0">
                <a:latin typeface="Century Gothic" panose="020B0502020202020204" pitchFamily="34" charset="0"/>
              </a:rPr>
              <a:t>awk</a:t>
            </a:r>
            <a:r>
              <a:rPr lang="en-US" dirty="0">
                <a:latin typeface="Century Gothic" panose="020B0502020202020204" pitchFamily="34" charset="0"/>
              </a:rPr>
              <a:t> has several built-in variables which are all assigned automatically, though it is also possible for a user to reassign some of them.</a:t>
            </a:r>
          </a:p>
        </p:txBody>
      </p:sp>
      <p:pic>
        <p:nvPicPr>
          <p:cNvPr id="4" name="Picture 3">
            <a:extLst>
              <a:ext uri="{FF2B5EF4-FFF2-40B4-BE49-F238E27FC236}">
                <a16:creationId xmlns:a16="http://schemas.microsoft.com/office/drawing/2014/main" id="{6B247283-38F0-4E35-A173-785E0D7D9DB7}"/>
              </a:ext>
            </a:extLst>
          </p:cNvPr>
          <p:cNvPicPr>
            <a:picLocks noChangeAspect="1"/>
          </p:cNvPicPr>
          <p:nvPr/>
        </p:nvPicPr>
        <p:blipFill>
          <a:blip r:embed="rId2"/>
          <a:stretch>
            <a:fillRect/>
          </a:stretch>
        </p:blipFill>
        <p:spPr>
          <a:xfrm>
            <a:off x="314770" y="1883351"/>
            <a:ext cx="7123809" cy="4609524"/>
          </a:xfrm>
          <a:prstGeom prst="rect">
            <a:avLst/>
          </a:prstGeom>
        </p:spPr>
      </p:pic>
      <p:pic>
        <p:nvPicPr>
          <p:cNvPr id="5" name="Picture 4">
            <a:extLst>
              <a:ext uri="{FF2B5EF4-FFF2-40B4-BE49-F238E27FC236}">
                <a16:creationId xmlns:a16="http://schemas.microsoft.com/office/drawing/2014/main" id="{80C09ED7-FF6E-4E89-9150-9223B014E282}"/>
              </a:ext>
            </a:extLst>
          </p:cNvPr>
          <p:cNvPicPr>
            <a:picLocks noChangeAspect="1"/>
          </p:cNvPicPr>
          <p:nvPr/>
        </p:nvPicPr>
        <p:blipFill>
          <a:blip r:embed="rId3"/>
          <a:stretch>
            <a:fillRect/>
          </a:stretch>
        </p:blipFill>
        <p:spPr>
          <a:xfrm>
            <a:off x="7591257" y="4188112"/>
            <a:ext cx="4505215" cy="2247619"/>
          </a:xfrm>
          <a:prstGeom prst="rect">
            <a:avLst/>
          </a:prstGeom>
        </p:spPr>
      </p:pic>
      <p:sp>
        <p:nvSpPr>
          <p:cNvPr id="6" name="Rectangle 5">
            <a:extLst>
              <a:ext uri="{FF2B5EF4-FFF2-40B4-BE49-F238E27FC236}">
                <a16:creationId xmlns:a16="http://schemas.microsoft.com/office/drawing/2014/main" id="{64EE1362-75E7-4E93-AF05-B744A7D2B8AA}"/>
              </a:ext>
            </a:extLst>
          </p:cNvPr>
          <p:cNvSpPr/>
          <p:nvPr/>
        </p:nvSpPr>
        <p:spPr>
          <a:xfrm>
            <a:off x="7515057" y="3487657"/>
            <a:ext cx="4505215" cy="646331"/>
          </a:xfrm>
          <a:prstGeom prst="rect">
            <a:avLst/>
          </a:prstGeom>
        </p:spPr>
        <p:txBody>
          <a:bodyPr wrap="square">
            <a:spAutoFit/>
          </a:bodyPr>
          <a:lstStyle/>
          <a:p>
            <a:r>
              <a:rPr lang="en-US" b="1" dirty="0">
                <a:latin typeface="Century Gothic" panose="020B0502020202020204" pitchFamily="34" charset="0"/>
              </a:rPr>
              <a:t>Example</a:t>
            </a:r>
            <a:r>
              <a:rPr lang="en-US" dirty="0">
                <a:latin typeface="Century Gothic" panose="020B0502020202020204" pitchFamily="34" charset="0"/>
              </a:rPr>
              <a:t>: display all customers’ email </a:t>
            </a:r>
            <a:br>
              <a:rPr lang="en-US" dirty="0">
                <a:latin typeface="Century Gothic" panose="020B0502020202020204" pitchFamily="34" charset="0"/>
              </a:rPr>
            </a:br>
            <a:r>
              <a:rPr lang="en-US" dirty="0">
                <a:latin typeface="Century Gothic" panose="020B0502020202020204" pitchFamily="34" charset="0"/>
              </a:rPr>
              <a:t>in upper case.</a:t>
            </a:r>
          </a:p>
        </p:txBody>
      </p:sp>
    </p:spTree>
    <p:extLst>
      <p:ext uri="{BB962C8B-B14F-4D97-AF65-F5344CB8AC3E}">
        <p14:creationId xmlns:p14="http://schemas.microsoft.com/office/powerpoint/2010/main" val="1018748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0CB86-0582-4F03-BAAF-8FBB405FA6A3}"/>
              </a:ext>
            </a:extLst>
          </p:cNvPr>
          <p:cNvSpPr>
            <a:spLocks noGrp="1"/>
          </p:cNvSpPr>
          <p:nvPr>
            <p:ph type="title"/>
          </p:nvPr>
        </p:nvSpPr>
        <p:spPr/>
        <p:txBody>
          <a:bodyPr/>
          <a:lstStyle/>
          <a:p>
            <a:r>
              <a:rPr lang="en-US" dirty="0">
                <a:latin typeface="Century Gothic" panose="020B0502020202020204" pitchFamily="34" charset="0"/>
              </a:rPr>
              <a:t>‘</a:t>
            </a:r>
            <a:r>
              <a:rPr lang="en-US" b="1" dirty="0">
                <a:latin typeface="Bahnschrift" panose="020B0502040204020203" pitchFamily="34" charset="0"/>
              </a:rPr>
              <a:t>awk</a:t>
            </a:r>
            <a:r>
              <a:rPr lang="en-US" dirty="0">
                <a:latin typeface="Century Gothic" panose="020B0502020202020204" pitchFamily="34" charset="0"/>
              </a:rPr>
              <a:t>’ User defined </a:t>
            </a:r>
            <a:r>
              <a:rPr lang="en-US" b="1" dirty="0"/>
              <a:t>Functions</a:t>
            </a:r>
            <a:endParaRPr lang="en-US" dirty="0"/>
          </a:p>
        </p:txBody>
      </p:sp>
      <p:sp>
        <p:nvSpPr>
          <p:cNvPr id="3" name="Content Placeholder 2">
            <a:extLst>
              <a:ext uri="{FF2B5EF4-FFF2-40B4-BE49-F238E27FC236}">
                <a16:creationId xmlns:a16="http://schemas.microsoft.com/office/drawing/2014/main" id="{528557AA-A12F-4F8F-9A47-2BA78DC5070D}"/>
              </a:ext>
            </a:extLst>
          </p:cNvPr>
          <p:cNvSpPr>
            <a:spLocks noGrp="1"/>
          </p:cNvSpPr>
          <p:nvPr>
            <p:ph idx="1"/>
          </p:nvPr>
        </p:nvSpPr>
        <p:spPr>
          <a:xfrm>
            <a:off x="918641" y="1076997"/>
            <a:ext cx="10515600" cy="4700588"/>
          </a:xfrm>
        </p:spPr>
        <p:txBody>
          <a:bodyPr/>
          <a:lstStyle/>
          <a:p>
            <a:r>
              <a:rPr lang="en-US" dirty="0">
                <a:latin typeface="Century Gothic" panose="020B0502020202020204" pitchFamily="34" charset="0"/>
              </a:rPr>
              <a:t>Example: Sum sequence of 10 digits 1-10 using awk function</a:t>
            </a:r>
          </a:p>
        </p:txBody>
      </p:sp>
      <p:pic>
        <p:nvPicPr>
          <p:cNvPr id="4" name="Picture 3">
            <a:extLst>
              <a:ext uri="{FF2B5EF4-FFF2-40B4-BE49-F238E27FC236}">
                <a16:creationId xmlns:a16="http://schemas.microsoft.com/office/drawing/2014/main" id="{B821210C-3C45-4BD5-AB17-6843AA9981F2}"/>
              </a:ext>
            </a:extLst>
          </p:cNvPr>
          <p:cNvPicPr>
            <a:picLocks noChangeAspect="1"/>
          </p:cNvPicPr>
          <p:nvPr/>
        </p:nvPicPr>
        <p:blipFill>
          <a:blip r:embed="rId2"/>
          <a:stretch>
            <a:fillRect/>
          </a:stretch>
        </p:blipFill>
        <p:spPr>
          <a:xfrm>
            <a:off x="838200" y="1619503"/>
            <a:ext cx="10025703" cy="4869954"/>
          </a:xfrm>
          <a:prstGeom prst="rect">
            <a:avLst/>
          </a:prstGeom>
        </p:spPr>
      </p:pic>
      <p:sp>
        <p:nvSpPr>
          <p:cNvPr id="5" name="Arrow: Left 4">
            <a:extLst>
              <a:ext uri="{FF2B5EF4-FFF2-40B4-BE49-F238E27FC236}">
                <a16:creationId xmlns:a16="http://schemas.microsoft.com/office/drawing/2014/main" id="{FD9AB4A6-6897-4596-B784-02B6C6220D42}"/>
              </a:ext>
            </a:extLst>
          </p:cNvPr>
          <p:cNvSpPr/>
          <p:nvPr/>
        </p:nvSpPr>
        <p:spPr>
          <a:xfrm rot="2088124">
            <a:off x="2797861" y="2243855"/>
            <a:ext cx="1663129"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solidFill>
                  <a:srgbClr val="002060"/>
                </a:solidFill>
              </a:rPr>
              <a:t>Sequence 10 </a:t>
            </a:r>
            <a:r>
              <a:rPr lang="en-US" sz="1400" dirty="0" err="1">
                <a:solidFill>
                  <a:srgbClr val="002060"/>
                </a:solidFill>
              </a:rPr>
              <a:t>nums</a:t>
            </a:r>
            <a:endParaRPr lang="en-US" sz="1400" dirty="0">
              <a:solidFill>
                <a:srgbClr val="002060"/>
              </a:solidFill>
            </a:endParaRPr>
          </a:p>
        </p:txBody>
      </p:sp>
      <p:sp>
        <p:nvSpPr>
          <p:cNvPr id="6" name="Arrow: Left 5">
            <a:extLst>
              <a:ext uri="{FF2B5EF4-FFF2-40B4-BE49-F238E27FC236}">
                <a16:creationId xmlns:a16="http://schemas.microsoft.com/office/drawing/2014/main" id="{7D5478FF-6D89-481E-A4D4-12A49EB25DD5}"/>
              </a:ext>
            </a:extLst>
          </p:cNvPr>
          <p:cNvSpPr/>
          <p:nvPr/>
        </p:nvSpPr>
        <p:spPr>
          <a:xfrm rot="2088124">
            <a:off x="5182283" y="2290744"/>
            <a:ext cx="1827435"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solidFill>
                  <a:srgbClr val="002060"/>
                </a:solidFill>
              </a:rPr>
              <a:t>Function definition</a:t>
            </a:r>
          </a:p>
        </p:txBody>
      </p:sp>
      <p:sp>
        <p:nvSpPr>
          <p:cNvPr id="7" name="Arrow: Left 6">
            <a:extLst>
              <a:ext uri="{FF2B5EF4-FFF2-40B4-BE49-F238E27FC236}">
                <a16:creationId xmlns:a16="http://schemas.microsoft.com/office/drawing/2014/main" id="{26482058-C609-4188-8205-69CFE5F2C1FF}"/>
              </a:ext>
            </a:extLst>
          </p:cNvPr>
          <p:cNvSpPr/>
          <p:nvPr/>
        </p:nvSpPr>
        <p:spPr>
          <a:xfrm rot="2088124">
            <a:off x="9917513" y="2394990"/>
            <a:ext cx="2192739"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solidFill>
                  <a:srgbClr val="002060"/>
                </a:solidFill>
              </a:rPr>
              <a:t>Call function for each row</a:t>
            </a:r>
          </a:p>
        </p:txBody>
      </p:sp>
      <p:sp>
        <p:nvSpPr>
          <p:cNvPr id="8" name="Arrow: Left 7">
            <a:extLst>
              <a:ext uri="{FF2B5EF4-FFF2-40B4-BE49-F238E27FC236}">
                <a16:creationId xmlns:a16="http://schemas.microsoft.com/office/drawing/2014/main" id="{B38871AC-C7BF-4208-8C8A-6FD4CD641703}"/>
              </a:ext>
            </a:extLst>
          </p:cNvPr>
          <p:cNvSpPr/>
          <p:nvPr/>
        </p:nvSpPr>
        <p:spPr>
          <a:xfrm rot="2088124">
            <a:off x="4447536" y="4457166"/>
            <a:ext cx="1513239"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solidFill>
                  <a:srgbClr val="002060"/>
                </a:solidFill>
              </a:rPr>
              <a:t>gawk takes </a:t>
            </a:r>
            <a:r>
              <a:rPr lang="en-US" sz="1400" dirty="0" err="1">
                <a:solidFill>
                  <a:srgbClr val="002060"/>
                </a:solidFill>
              </a:rPr>
              <a:t>func</a:t>
            </a:r>
            <a:endParaRPr lang="en-US" sz="1400" dirty="0">
              <a:solidFill>
                <a:srgbClr val="002060"/>
              </a:solidFill>
            </a:endParaRPr>
          </a:p>
        </p:txBody>
      </p:sp>
    </p:spTree>
    <p:extLst>
      <p:ext uri="{BB962C8B-B14F-4D97-AF65-F5344CB8AC3E}">
        <p14:creationId xmlns:p14="http://schemas.microsoft.com/office/powerpoint/2010/main" val="35208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46FC6C-E2F0-472D-8300-46B9FE51ADDC}"/>
              </a:ext>
            </a:extLst>
          </p:cNvPr>
          <p:cNvPicPr>
            <a:picLocks noChangeAspect="1"/>
          </p:cNvPicPr>
          <p:nvPr/>
        </p:nvPicPr>
        <p:blipFill>
          <a:blip r:embed="rId2"/>
          <a:stretch>
            <a:fillRect/>
          </a:stretch>
        </p:blipFill>
        <p:spPr>
          <a:xfrm>
            <a:off x="1133899" y="2543347"/>
            <a:ext cx="9724009" cy="3949528"/>
          </a:xfrm>
          <a:prstGeom prst="rect">
            <a:avLst/>
          </a:prstGeom>
        </p:spPr>
      </p:pic>
      <p:sp>
        <p:nvSpPr>
          <p:cNvPr id="2" name="Title 1">
            <a:extLst>
              <a:ext uri="{FF2B5EF4-FFF2-40B4-BE49-F238E27FC236}">
                <a16:creationId xmlns:a16="http://schemas.microsoft.com/office/drawing/2014/main" id="{B5BCFFE4-D2F7-44C6-A717-807A97CDDA88}"/>
              </a:ext>
            </a:extLst>
          </p:cNvPr>
          <p:cNvSpPr>
            <a:spLocks noGrp="1"/>
          </p:cNvSpPr>
          <p:nvPr>
            <p:ph type="title"/>
          </p:nvPr>
        </p:nvSpPr>
        <p:spPr/>
        <p:txBody>
          <a:bodyPr/>
          <a:lstStyle/>
          <a:p>
            <a:r>
              <a:rPr lang="en-US" dirty="0">
                <a:latin typeface="Century Gothic" panose="020B0502020202020204" pitchFamily="34" charset="0"/>
              </a:rPr>
              <a:t>Storing </a:t>
            </a:r>
            <a:r>
              <a:rPr lang="en-US" b="1" dirty="0">
                <a:latin typeface="Bahnschrift" panose="020B0502040204020203" pitchFamily="34" charset="0"/>
              </a:rPr>
              <a:t>awk</a:t>
            </a:r>
            <a:r>
              <a:rPr lang="en-US" dirty="0">
                <a:latin typeface="Century Gothic" panose="020B0502020202020204" pitchFamily="34" charset="0"/>
              </a:rPr>
              <a:t> Programs in a File (-f)</a:t>
            </a:r>
          </a:p>
        </p:txBody>
      </p:sp>
      <p:sp>
        <p:nvSpPr>
          <p:cNvPr id="3" name="Content Placeholder 2">
            <a:extLst>
              <a:ext uri="{FF2B5EF4-FFF2-40B4-BE49-F238E27FC236}">
                <a16:creationId xmlns:a16="http://schemas.microsoft.com/office/drawing/2014/main" id="{FB8B6A67-A361-4DAD-AADB-7106115B6CCF}"/>
              </a:ext>
            </a:extLst>
          </p:cNvPr>
          <p:cNvSpPr>
            <a:spLocks noGrp="1"/>
          </p:cNvSpPr>
          <p:nvPr>
            <p:ph idx="1"/>
          </p:nvPr>
        </p:nvSpPr>
        <p:spPr/>
        <p:txBody>
          <a:bodyPr/>
          <a:lstStyle/>
          <a:p>
            <a:r>
              <a:rPr lang="en-US" dirty="0">
                <a:latin typeface="Century Gothic" panose="020B0502020202020204" pitchFamily="34" charset="0"/>
              </a:rPr>
              <a:t>You should hold large </a:t>
            </a:r>
            <a:r>
              <a:rPr lang="en-US" b="1" dirty="0">
                <a:latin typeface="Century Gothic" panose="020B0502020202020204" pitchFamily="34" charset="0"/>
              </a:rPr>
              <a:t>awk </a:t>
            </a:r>
            <a:r>
              <a:rPr lang="en-US" dirty="0">
                <a:latin typeface="Century Gothic" panose="020B0502020202020204" pitchFamily="34" charset="0"/>
              </a:rPr>
              <a:t>programs in separate files and provide them with the .awk extension for easier identification (this is only for identification and not required by awk).</a:t>
            </a:r>
          </a:p>
        </p:txBody>
      </p:sp>
      <p:sp>
        <p:nvSpPr>
          <p:cNvPr id="5" name="Arrow: Left 4">
            <a:extLst>
              <a:ext uri="{FF2B5EF4-FFF2-40B4-BE49-F238E27FC236}">
                <a16:creationId xmlns:a16="http://schemas.microsoft.com/office/drawing/2014/main" id="{C533E4D8-D79C-4E55-ADB8-D4F522225790}"/>
              </a:ext>
            </a:extLst>
          </p:cNvPr>
          <p:cNvSpPr/>
          <p:nvPr/>
        </p:nvSpPr>
        <p:spPr>
          <a:xfrm>
            <a:off x="5553758" y="2473722"/>
            <a:ext cx="1827435"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solidFill>
                  <a:srgbClr val="002060"/>
                </a:solidFill>
              </a:rPr>
              <a:t>Create awk file</a:t>
            </a:r>
          </a:p>
        </p:txBody>
      </p:sp>
      <p:sp>
        <p:nvSpPr>
          <p:cNvPr id="7" name="Arrow: Left 6">
            <a:extLst>
              <a:ext uri="{FF2B5EF4-FFF2-40B4-BE49-F238E27FC236}">
                <a16:creationId xmlns:a16="http://schemas.microsoft.com/office/drawing/2014/main" id="{A29885C5-43F8-4996-82A6-D9677EA29645}"/>
              </a:ext>
            </a:extLst>
          </p:cNvPr>
          <p:cNvSpPr/>
          <p:nvPr/>
        </p:nvSpPr>
        <p:spPr>
          <a:xfrm rot="2249834">
            <a:off x="3902202" y="4168896"/>
            <a:ext cx="1863545"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solidFill>
                  <a:srgbClr val="002060"/>
                </a:solidFill>
              </a:rPr>
              <a:t>using –f apply awk file</a:t>
            </a:r>
          </a:p>
        </p:txBody>
      </p:sp>
    </p:spTree>
    <p:extLst>
      <p:ext uri="{BB962C8B-B14F-4D97-AF65-F5344CB8AC3E}">
        <p14:creationId xmlns:p14="http://schemas.microsoft.com/office/powerpoint/2010/main" val="2862025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DF36-9F88-4F25-8B29-22445060DB02}"/>
              </a:ext>
            </a:extLst>
          </p:cNvPr>
          <p:cNvSpPr>
            <a:spLocks noGrp="1"/>
          </p:cNvSpPr>
          <p:nvPr>
            <p:ph type="title"/>
          </p:nvPr>
        </p:nvSpPr>
        <p:spPr/>
        <p:txBody>
          <a:bodyPr/>
          <a:lstStyle/>
          <a:p>
            <a:r>
              <a:rPr lang="en-US" b="1" dirty="0">
                <a:latin typeface="Bahnschrift" panose="020B0502040204020203" pitchFamily="34" charset="0"/>
              </a:rPr>
              <a:t>awk</a:t>
            </a:r>
            <a:r>
              <a:rPr lang="en-US" dirty="0">
                <a:latin typeface="Century Gothic" panose="020B0502020202020204" pitchFamily="34" charset="0"/>
              </a:rPr>
              <a:t> with files with nonstandard delimiter </a:t>
            </a:r>
            <a:r>
              <a:rPr lang="en-US" b="1" dirty="0">
                <a:latin typeface="Bahnschrift" panose="020B0502040204020203" pitchFamily="34" charset="0"/>
              </a:rPr>
              <a:t>(-F)</a:t>
            </a:r>
          </a:p>
        </p:txBody>
      </p:sp>
      <p:sp>
        <p:nvSpPr>
          <p:cNvPr id="3" name="Content Placeholder 2">
            <a:extLst>
              <a:ext uri="{FF2B5EF4-FFF2-40B4-BE49-F238E27FC236}">
                <a16:creationId xmlns:a16="http://schemas.microsoft.com/office/drawing/2014/main" id="{451A7599-6818-4522-B51A-2BC93FD71081}"/>
              </a:ext>
            </a:extLst>
          </p:cNvPr>
          <p:cNvSpPr>
            <a:spLocks noGrp="1"/>
          </p:cNvSpPr>
          <p:nvPr>
            <p:ph idx="1"/>
          </p:nvPr>
        </p:nvSpPr>
        <p:spPr/>
        <p:txBody>
          <a:bodyPr/>
          <a:lstStyle/>
          <a:p>
            <a:r>
              <a:rPr lang="en-US" dirty="0">
                <a:latin typeface="Century Gothic" panose="020B0502020202020204" pitchFamily="34" charset="0"/>
              </a:rPr>
              <a:t>-F &lt;value&gt; tells awk what field separator to use. </a:t>
            </a:r>
          </a:p>
          <a:p>
            <a:r>
              <a:rPr lang="en-US" dirty="0">
                <a:latin typeface="Bahnschrift" panose="020B0502040204020203" pitchFamily="34" charset="0"/>
              </a:rPr>
              <a:t>awk </a:t>
            </a:r>
            <a:r>
              <a:rPr lang="en-US" b="1" dirty="0">
                <a:latin typeface="Bahnschrift" panose="020B0502040204020203" pitchFamily="34" charset="0"/>
              </a:rPr>
              <a:t>-F</a:t>
            </a:r>
            <a:r>
              <a:rPr lang="en-US" dirty="0">
                <a:latin typeface="Bahnschrift" panose="020B0502040204020203" pitchFamily="34" charset="0"/>
              </a:rPr>
              <a:t>: '{print $1, $2}’ filename</a:t>
            </a:r>
            <a:br>
              <a:rPr lang="en-US" dirty="0">
                <a:latin typeface="Century Gothic" panose="020B0502020202020204" pitchFamily="34" charset="0"/>
              </a:rPr>
            </a:br>
            <a:r>
              <a:rPr lang="en-US" dirty="0">
                <a:latin typeface="Century Gothic" panose="020B0502020202020204" pitchFamily="34" charset="0"/>
              </a:rPr>
              <a:t>In this case, -F: means that the separator is :</a:t>
            </a:r>
          </a:p>
        </p:txBody>
      </p:sp>
      <p:pic>
        <p:nvPicPr>
          <p:cNvPr id="4" name="Picture 3">
            <a:extLst>
              <a:ext uri="{FF2B5EF4-FFF2-40B4-BE49-F238E27FC236}">
                <a16:creationId xmlns:a16="http://schemas.microsoft.com/office/drawing/2014/main" id="{6F31BB0C-8DA5-4C41-B93E-1919F7B60AB5}"/>
              </a:ext>
            </a:extLst>
          </p:cNvPr>
          <p:cNvPicPr>
            <a:picLocks noChangeAspect="1"/>
          </p:cNvPicPr>
          <p:nvPr/>
        </p:nvPicPr>
        <p:blipFill rotWithShape="1">
          <a:blip r:embed="rId2"/>
          <a:srcRect t="3598"/>
          <a:stretch/>
        </p:blipFill>
        <p:spPr>
          <a:xfrm>
            <a:off x="859923" y="2809875"/>
            <a:ext cx="10472153" cy="2867025"/>
          </a:xfrm>
          <a:prstGeom prst="rect">
            <a:avLst/>
          </a:prstGeom>
        </p:spPr>
      </p:pic>
      <p:sp>
        <p:nvSpPr>
          <p:cNvPr id="5" name="Arrow: Left 4">
            <a:extLst>
              <a:ext uri="{FF2B5EF4-FFF2-40B4-BE49-F238E27FC236}">
                <a16:creationId xmlns:a16="http://schemas.microsoft.com/office/drawing/2014/main" id="{7F437735-5722-4BA7-BA10-930C315AF484}"/>
              </a:ext>
            </a:extLst>
          </p:cNvPr>
          <p:cNvSpPr/>
          <p:nvPr/>
        </p:nvSpPr>
        <p:spPr>
          <a:xfrm rot="2088124">
            <a:off x="6127179" y="4243011"/>
            <a:ext cx="691348" cy="32592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endParaRPr lang="en-US" sz="1400" dirty="0">
              <a:solidFill>
                <a:srgbClr val="002060"/>
              </a:solidFill>
            </a:endParaRPr>
          </a:p>
        </p:txBody>
      </p:sp>
    </p:spTree>
    <p:extLst>
      <p:ext uri="{BB962C8B-B14F-4D97-AF65-F5344CB8AC3E}">
        <p14:creationId xmlns:p14="http://schemas.microsoft.com/office/powerpoint/2010/main" val="2266417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05113-6901-42E5-9F48-B19AE30C8A1F}"/>
              </a:ext>
            </a:extLst>
          </p:cNvPr>
          <p:cNvSpPr>
            <a:spLocks noGrp="1"/>
          </p:cNvSpPr>
          <p:nvPr>
            <p:ph type="title"/>
          </p:nvPr>
        </p:nvSpPr>
        <p:spPr/>
        <p:txBody>
          <a:bodyPr/>
          <a:lstStyle/>
          <a:p>
            <a:r>
              <a:rPr lang="en-US" b="1" dirty="0">
                <a:latin typeface="Bahnschrift" panose="020B0502040204020203" pitchFamily="34" charset="0"/>
              </a:rPr>
              <a:t>awk</a:t>
            </a:r>
            <a:r>
              <a:rPr lang="en-US" dirty="0">
                <a:latin typeface="Century Gothic" panose="020B0502020202020204" pitchFamily="34" charset="0"/>
              </a:rPr>
              <a:t> Control Flow-The if Statement</a:t>
            </a:r>
          </a:p>
        </p:txBody>
      </p:sp>
      <p:sp>
        <p:nvSpPr>
          <p:cNvPr id="3" name="Content Placeholder 2">
            <a:extLst>
              <a:ext uri="{FF2B5EF4-FFF2-40B4-BE49-F238E27FC236}">
                <a16:creationId xmlns:a16="http://schemas.microsoft.com/office/drawing/2014/main" id="{3330B285-C9C2-41CF-A25E-060A5FA2B7C3}"/>
              </a:ext>
            </a:extLst>
          </p:cNvPr>
          <p:cNvSpPr>
            <a:spLocks noGrp="1"/>
          </p:cNvSpPr>
          <p:nvPr>
            <p:ph idx="1"/>
          </p:nvPr>
        </p:nvSpPr>
        <p:spPr>
          <a:xfrm>
            <a:off x="190500" y="1454383"/>
            <a:ext cx="5515786" cy="4700588"/>
          </a:xfrm>
        </p:spPr>
        <p:txBody>
          <a:bodyPr/>
          <a:lstStyle/>
          <a:p>
            <a:r>
              <a:rPr lang="en-US" b="1" dirty="0">
                <a:latin typeface="Century Gothic" panose="020B0502020202020204" pitchFamily="34" charset="0"/>
              </a:rPr>
              <a:t>awk </a:t>
            </a:r>
            <a:r>
              <a:rPr lang="en-US" dirty="0">
                <a:latin typeface="Century Gothic" panose="020B0502020202020204" pitchFamily="34" charset="0"/>
              </a:rPr>
              <a:t>supports conditional structures </a:t>
            </a:r>
            <a:br>
              <a:rPr lang="en-US" dirty="0">
                <a:latin typeface="Century Gothic" panose="020B0502020202020204" pitchFamily="34" charset="0"/>
              </a:rPr>
            </a:br>
            <a:r>
              <a:rPr lang="en-US" dirty="0">
                <a:latin typeface="Century Gothic" panose="020B0502020202020204" pitchFamily="34" charset="0"/>
              </a:rPr>
              <a:t>(the </a:t>
            </a:r>
            <a:r>
              <a:rPr lang="en-US" b="1" dirty="0">
                <a:latin typeface="Century Gothic" panose="020B0502020202020204" pitchFamily="34" charset="0"/>
              </a:rPr>
              <a:t>if </a:t>
            </a:r>
            <a:r>
              <a:rPr lang="en-US" dirty="0">
                <a:latin typeface="Century Gothic" panose="020B0502020202020204" pitchFamily="34" charset="0"/>
              </a:rPr>
              <a:t>statement)</a:t>
            </a:r>
          </a:p>
          <a:p>
            <a:r>
              <a:rPr lang="en-US" dirty="0">
                <a:latin typeface="Century Gothic" panose="020B0502020202020204" pitchFamily="34" charset="0"/>
              </a:rPr>
              <a:t>The statement in </a:t>
            </a:r>
            <a:r>
              <a:rPr lang="en-US" b="1" dirty="0">
                <a:latin typeface="Century Gothic" panose="020B0502020202020204" pitchFamily="34" charset="0"/>
              </a:rPr>
              <a:t>awk </a:t>
            </a:r>
            <a:br>
              <a:rPr lang="en-US" b="1" dirty="0">
                <a:latin typeface="Century Gothic" panose="020B0502020202020204" pitchFamily="34" charset="0"/>
              </a:rPr>
            </a:br>
            <a:r>
              <a:rPr lang="en-US" dirty="0">
                <a:latin typeface="Century Gothic" panose="020B0502020202020204" pitchFamily="34" charset="0"/>
              </a:rPr>
              <a:t>takes this form:</a:t>
            </a:r>
            <a:br>
              <a:rPr lang="en-US" dirty="0">
                <a:latin typeface="Century Gothic" panose="020B0502020202020204" pitchFamily="34" charset="0"/>
              </a:rPr>
            </a:br>
            <a:endParaRPr lang="en-US" dirty="0">
              <a:latin typeface="Century Gothic" panose="020B0502020202020204" pitchFamily="34" charset="0"/>
            </a:endParaRPr>
          </a:p>
          <a:p>
            <a:pPr marL="0" indent="0">
              <a:buNone/>
            </a:pPr>
            <a:r>
              <a:rPr lang="en-US" dirty="0">
                <a:latin typeface="Bahnschrift" panose="020B0502040204020203" pitchFamily="34" charset="0"/>
              </a:rPr>
              <a:t>if ( </a:t>
            </a:r>
            <a:r>
              <a:rPr lang="en-US" i="1" dirty="0">
                <a:latin typeface="Bahnschrift" panose="020B0502040204020203" pitchFamily="34" charset="0"/>
              </a:rPr>
              <a:t>condition is true </a:t>
            </a:r>
            <a:r>
              <a:rPr lang="en-US" dirty="0">
                <a:latin typeface="Bahnschrift" panose="020B0502040204020203" pitchFamily="34" charset="0"/>
              </a:rPr>
              <a:t>) {</a:t>
            </a:r>
          </a:p>
          <a:p>
            <a:pPr marL="0" indent="0">
              <a:buNone/>
            </a:pPr>
            <a:r>
              <a:rPr lang="en-US" i="1" dirty="0">
                <a:latin typeface="Bahnschrift" panose="020B0502040204020203" pitchFamily="34" charset="0"/>
              </a:rPr>
              <a:t>	statements</a:t>
            </a:r>
          </a:p>
          <a:p>
            <a:pPr marL="0" indent="0">
              <a:buNone/>
            </a:pPr>
            <a:r>
              <a:rPr lang="en-US" dirty="0">
                <a:latin typeface="Bahnschrift" panose="020B0502040204020203" pitchFamily="34" charset="0"/>
              </a:rPr>
              <a:t>} else {  #else </a:t>
            </a:r>
            <a:r>
              <a:rPr lang="en-US" i="1" dirty="0">
                <a:latin typeface="Bahnschrift" panose="020B0502040204020203" pitchFamily="34" charset="0"/>
              </a:rPr>
              <a:t>is optional</a:t>
            </a:r>
          </a:p>
          <a:p>
            <a:pPr marL="0" indent="0">
              <a:buNone/>
            </a:pPr>
            <a:r>
              <a:rPr lang="en-US" i="1" dirty="0">
                <a:latin typeface="Bahnschrift" panose="020B0502040204020203" pitchFamily="34" charset="0"/>
              </a:rPr>
              <a:t>	statements</a:t>
            </a:r>
          </a:p>
          <a:p>
            <a:pPr marL="0" indent="0">
              <a:buNone/>
            </a:pPr>
            <a:r>
              <a:rPr lang="en-US" dirty="0">
                <a:latin typeface="Bahnschrift" panose="020B0502040204020203" pitchFamily="34" charset="0"/>
              </a:rPr>
              <a:t>}</a:t>
            </a:r>
          </a:p>
        </p:txBody>
      </p:sp>
      <p:pic>
        <p:nvPicPr>
          <p:cNvPr id="4" name="Picture 3">
            <a:extLst>
              <a:ext uri="{FF2B5EF4-FFF2-40B4-BE49-F238E27FC236}">
                <a16:creationId xmlns:a16="http://schemas.microsoft.com/office/drawing/2014/main" id="{3EBBCB4D-CC69-4FFA-879C-9A5A805F70D0}"/>
              </a:ext>
            </a:extLst>
          </p:cNvPr>
          <p:cNvPicPr>
            <a:picLocks noChangeAspect="1"/>
          </p:cNvPicPr>
          <p:nvPr/>
        </p:nvPicPr>
        <p:blipFill rotWithShape="1">
          <a:blip r:embed="rId2"/>
          <a:srcRect t="29065" r="5561"/>
          <a:stretch/>
        </p:blipFill>
        <p:spPr>
          <a:xfrm>
            <a:off x="5706286" y="2036474"/>
            <a:ext cx="6485714" cy="1862914"/>
          </a:xfrm>
          <a:prstGeom prst="rect">
            <a:avLst/>
          </a:prstGeom>
        </p:spPr>
      </p:pic>
      <p:sp>
        <p:nvSpPr>
          <p:cNvPr id="5" name="Rectangle 4">
            <a:extLst>
              <a:ext uri="{FF2B5EF4-FFF2-40B4-BE49-F238E27FC236}">
                <a16:creationId xmlns:a16="http://schemas.microsoft.com/office/drawing/2014/main" id="{D1293D9B-6E1D-4149-964A-A16A6EF49484}"/>
              </a:ext>
            </a:extLst>
          </p:cNvPr>
          <p:cNvSpPr/>
          <p:nvPr/>
        </p:nvSpPr>
        <p:spPr>
          <a:xfrm>
            <a:off x="5706286" y="4142477"/>
            <a:ext cx="6152646" cy="646331"/>
          </a:xfrm>
          <a:prstGeom prst="rect">
            <a:avLst/>
          </a:prstGeom>
        </p:spPr>
        <p:txBody>
          <a:bodyPr wrap="none">
            <a:spAutoFit/>
          </a:bodyPr>
          <a:lstStyle/>
          <a:p>
            <a:r>
              <a:rPr lang="en-US" dirty="0">
                <a:latin typeface="Century Gothic" panose="020B0502020202020204" pitchFamily="34" charset="0"/>
              </a:rPr>
              <a:t>The awk command given as:</a:t>
            </a:r>
          </a:p>
          <a:p>
            <a:r>
              <a:rPr lang="en-US" dirty="0">
                <a:latin typeface="Century Gothic" panose="020B0502020202020204" pitchFamily="34" charset="0"/>
              </a:rPr>
              <a:t>sed '2,$s/-/ - /g' presidents | awk -F: -f </a:t>
            </a:r>
            <a:r>
              <a:rPr lang="en-US" dirty="0" err="1">
                <a:latin typeface="Century Gothic" panose="020B0502020202020204" pitchFamily="34" charset="0"/>
              </a:rPr>
              <a:t>presidents.awk</a:t>
            </a:r>
            <a:r>
              <a:rPr lang="en-US" dirty="0">
                <a:latin typeface="Century Gothic" panose="020B0502020202020204" pitchFamily="34" charset="0"/>
              </a:rPr>
              <a:t> </a:t>
            </a:r>
          </a:p>
        </p:txBody>
      </p:sp>
      <p:pic>
        <p:nvPicPr>
          <p:cNvPr id="6" name="Picture 5">
            <a:extLst>
              <a:ext uri="{FF2B5EF4-FFF2-40B4-BE49-F238E27FC236}">
                <a16:creationId xmlns:a16="http://schemas.microsoft.com/office/drawing/2014/main" id="{E6EEA3A6-28FA-4B35-9599-C24714D1FC38}"/>
              </a:ext>
            </a:extLst>
          </p:cNvPr>
          <p:cNvPicPr>
            <a:picLocks noChangeAspect="1"/>
          </p:cNvPicPr>
          <p:nvPr/>
        </p:nvPicPr>
        <p:blipFill rotWithShape="1">
          <a:blip r:embed="rId3"/>
          <a:srcRect b="52816"/>
          <a:stretch/>
        </p:blipFill>
        <p:spPr>
          <a:xfrm>
            <a:off x="5706286" y="4785241"/>
            <a:ext cx="6485714" cy="1707634"/>
          </a:xfrm>
          <a:prstGeom prst="rect">
            <a:avLst/>
          </a:prstGeom>
        </p:spPr>
      </p:pic>
      <p:sp>
        <p:nvSpPr>
          <p:cNvPr id="7" name="Rectangle 6">
            <a:extLst>
              <a:ext uri="{FF2B5EF4-FFF2-40B4-BE49-F238E27FC236}">
                <a16:creationId xmlns:a16="http://schemas.microsoft.com/office/drawing/2014/main" id="{B4C3086A-9F1A-44A4-93B9-A153B5C34F8B}"/>
              </a:ext>
            </a:extLst>
          </p:cNvPr>
          <p:cNvSpPr/>
          <p:nvPr/>
        </p:nvSpPr>
        <p:spPr>
          <a:xfrm>
            <a:off x="5706286" y="1558738"/>
            <a:ext cx="5820824" cy="400110"/>
          </a:xfrm>
          <a:prstGeom prst="rect">
            <a:avLst/>
          </a:prstGeom>
        </p:spPr>
        <p:txBody>
          <a:bodyPr wrap="none">
            <a:spAutoFit/>
          </a:bodyPr>
          <a:lstStyle/>
          <a:p>
            <a:r>
              <a:rPr lang="en-US" sz="2000" dirty="0">
                <a:latin typeface="Century Gothic" panose="020B0502020202020204" pitchFamily="34" charset="0"/>
              </a:rPr>
              <a:t>Sample if statement: in the </a:t>
            </a:r>
            <a:r>
              <a:rPr lang="en-US" sz="2000" dirty="0" err="1">
                <a:latin typeface="Century Gothic" panose="020B0502020202020204" pitchFamily="34" charset="0"/>
              </a:rPr>
              <a:t>presidents.awk</a:t>
            </a:r>
            <a:r>
              <a:rPr lang="en-US" sz="2000" dirty="0">
                <a:latin typeface="Century Gothic" panose="020B0502020202020204" pitchFamily="34" charset="0"/>
              </a:rPr>
              <a:t> file</a:t>
            </a:r>
          </a:p>
        </p:txBody>
      </p:sp>
    </p:spTree>
    <p:extLst>
      <p:ext uri="{BB962C8B-B14F-4D97-AF65-F5344CB8AC3E}">
        <p14:creationId xmlns:p14="http://schemas.microsoft.com/office/powerpoint/2010/main" val="4025463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99AF-A0C1-4497-83AE-915FA424337B}"/>
              </a:ext>
            </a:extLst>
          </p:cNvPr>
          <p:cNvSpPr>
            <a:spLocks noGrp="1"/>
          </p:cNvSpPr>
          <p:nvPr>
            <p:ph type="title"/>
          </p:nvPr>
        </p:nvSpPr>
        <p:spPr/>
        <p:txBody>
          <a:bodyPr/>
          <a:lstStyle/>
          <a:p>
            <a:r>
              <a:rPr lang="en-US" b="1" dirty="0">
                <a:latin typeface="Bahnschrift" panose="020B0502040204020203" pitchFamily="34" charset="0"/>
              </a:rPr>
              <a:t>awk</a:t>
            </a:r>
            <a:r>
              <a:rPr lang="en-US" dirty="0">
                <a:latin typeface="Century Gothic" panose="020B0502020202020204" pitchFamily="34" charset="0"/>
              </a:rPr>
              <a:t> Looping with </a:t>
            </a:r>
            <a:r>
              <a:rPr lang="en-US" b="1" dirty="0">
                <a:latin typeface="Bahnschrift" panose="020B0502040204020203" pitchFamily="34" charset="0"/>
              </a:rPr>
              <a:t>for</a:t>
            </a:r>
          </a:p>
        </p:txBody>
      </p:sp>
      <p:sp>
        <p:nvSpPr>
          <p:cNvPr id="3" name="Content Placeholder 2">
            <a:extLst>
              <a:ext uri="{FF2B5EF4-FFF2-40B4-BE49-F238E27FC236}">
                <a16:creationId xmlns:a16="http://schemas.microsoft.com/office/drawing/2014/main" id="{C0DD1519-7880-483D-8C67-63B4C7E227DB}"/>
              </a:ext>
            </a:extLst>
          </p:cNvPr>
          <p:cNvSpPr>
            <a:spLocks noGrp="1"/>
          </p:cNvSpPr>
          <p:nvPr>
            <p:ph idx="1"/>
          </p:nvPr>
        </p:nvSpPr>
        <p:spPr/>
        <p:txBody>
          <a:bodyPr/>
          <a:lstStyle/>
          <a:p>
            <a:r>
              <a:rPr lang="en-US" b="1" dirty="0">
                <a:latin typeface="Century Gothic" panose="020B0502020202020204" pitchFamily="34" charset="0"/>
              </a:rPr>
              <a:t>awk </a:t>
            </a:r>
            <a:r>
              <a:rPr lang="en-US" dirty="0">
                <a:latin typeface="Century Gothic" panose="020B0502020202020204" pitchFamily="34" charset="0"/>
              </a:rPr>
              <a:t>supports two loops—</a:t>
            </a:r>
            <a:r>
              <a:rPr lang="en-US" b="1" dirty="0">
                <a:latin typeface="Century Gothic" panose="020B0502020202020204" pitchFamily="34" charset="0"/>
              </a:rPr>
              <a:t>for </a:t>
            </a:r>
            <a:r>
              <a:rPr lang="en-US" dirty="0">
                <a:latin typeface="Century Gothic" panose="020B0502020202020204" pitchFamily="34" charset="0"/>
              </a:rPr>
              <a:t>and </a:t>
            </a:r>
            <a:r>
              <a:rPr lang="en-US" b="1" dirty="0">
                <a:latin typeface="Century Gothic" panose="020B0502020202020204" pitchFamily="34" charset="0"/>
              </a:rPr>
              <a:t>while</a:t>
            </a:r>
            <a:r>
              <a:rPr lang="en-US" dirty="0">
                <a:latin typeface="Century Gothic" panose="020B0502020202020204" pitchFamily="34" charset="0"/>
              </a:rPr>
              <a:t>. They both execute the loop body as long as the control command returns a true value. The easier one resembles its C counterpart:</a:t>
            </a:r>
          </a:p>
          <a:p>
            <a:pPr marL="0" indent="0">
              <a:buNone/>
            </a:pPr>
            <a:r>
              <a:rPr lang="nn-NO" b="1" dirty="0">
                <a:latin typeface="Bahnschrift" panose="020B0502040204020203" pitchFamily="34" charset="0"/>
              </a:rPr>
              <a:t>for ( k=1 ; k&lt;=9 ; k+= 2 )</a:t>
            </a:r>
            <a:endParaRPr lang="en-US" b="1" dirty="0">
              <a:latin typeface="Bahnschrift" panose="020B0502040204020203" pitchFamily="34" charset="0"/>
            </a:endParaRPr>
          </a:p>
        </p:txBody>
      </p:sp>
      <p:pic>
        <p:nvPicPr>
          <p:cNvPr id="5" name="Picture 4">
            <a:extLst>
              <a:ext uri="{FF2B5EF4-FFF2-40B4-BE49-F238E27FC236}">
                <a16:creationId xmlns:a16="http://schemas.microsoft.com/office/drawing/2014/main" id="{4DCBAFC4-E19E-4D6D-B295-41833481AE7C}"/>
              </a:ext>
            </a:extLst>
          </p:cNvPr>
          <p:cNvPicPr>
            <a:picLocks noChangeAspect="1"/>
          </p:cNvPicPr>
          <p:nvPr/>
        </p:nvPicPr>
        <p:blipFill>
          <a:blip r:embed="rId2"/>
          <a:stretch>
            <a:fillRect/>
          </a:stretch>
        </p:blipFill>
        <p:spPr>
          <a:xfrm>
            <a:off x="929242" y="3852690"/>
            <a:ext cx="6493139" cy="2640185"/>
          </a:xfrm>
          <a:prstGeom prst="rect">
            <a:avLst/>
          </a:prstGeom>
        </p:spPr>
      </p:pic>
      <p:sp>
        <p:nvSpPr>
          <p:cNvPr id="6" name="TextBox 5">
            <a:extLst>
              <a:ext uri="{FF2B5EF4-FFF2-40B4-BE49-F238E27FC236}">
                <a16:creationId xmlns:a16="http://schemas.microsoft.com/office/drawing/2014/main" id="{49155E81-252C-443B-A1B9-A0DA7F8BCD4F}"/>
              </a:ext>
            </a:extLst>
          </p:cNvPr>
          <p:cNvSpPr txBox="1"/>
          <p:nvPr/>
        </p:nvSpPr>
        <p:spPr>
          <a:xfrm>
            <a:off x="838200" y="3150606"/>
            <a:ext cx="6675225" cy="646331"/>
          </a:xfrm>
          <a:prstGeom prst="rect">
            <a:avLst/>
          </a:prstGeom>
          <a:noFill/>
        </p:spPr>
        <p:txBody>
          <a:bodyPr wrap="none" rtlCol="0">
            <a:spAutoFit/>
          </a:bodyPr>
          <a:lstStyle/>
          <a:p>
            <a:r>
              <a:rPr lang="en-US" dirty="0">
                <a:latin typeface="Century Gothic" panose="020B0502020202020204" pitchFamily="34" charset="0"/>
              </a:rPr>
              <a:t>A simple example of for loop given below. </a:t>
            </a:r>
            <a:br>
              <a:rPr lang="en-US" dirty="0">
                <a:latin typeface="Century Gothic" panose="020B0502020202020204" pitchFamily="34" charset="0"/>
              </a:rPr>
            </a:br>
            <a:r>
              <a:rPr lang="en-US" dirty="0">
                <a:latin typeface="Century Gothic" panose="020B0502020202020204" pitchFamily="34" charset="0"/>
              </a:rPr>
              <a:t>Please refer the Array slid for more useful for loop example.</a:t>
            </a:r>
          </a:p>
        </p:txBody>
      </p:sp>
    </p:spTree>
    <p:extLst>
      <p:ext uri="{BB962C8B-B14F-4D97-AF65-F5344CB8AC3E}">
        <p14:creationId xmlns:p14="http://schemas.microsoft.com/office/powerpoint/2010/main" val="3946550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2A46-6964-42E7-8403-06ADB07EC0DE}"/>
              </a:ext>
            </a:extLst>
          </p:cNvPr>
          <p:cNvSpPr>
            <a:spLocks noGrp="1"/>
          </p:cNvSpPr>
          <p:nvPr>
            <p:ph type="title"/>
          </p:nvPr>
        </p:nvSpPr>
        <p:spPr/>
        <p:txBody>
          <a:bodyPr/>
          <a:lstStyle/>
          <a:p>
            <a:r>
              <a:rPr lang="en-US" b="1" dirty="0">
                <a:latin typeface="Bahnschrift" panose="020B0502040204020203" pitchFamily="34" charset="0"/>
              </a:rPr>
              <a:t>awk</a:t>
            </a:r>
            <a:r>
              <a:rPr lang="en-US" dirty="0">
                <a:latin typeface="Century Gothic" panose="020B0502020202020204" pitchFamily="34" charset="0"/>
              </a:rPr>
              <a:t> Looping with </a:t>
            </a:r>
            <a:r>
              <a:rPr lang="en-US" b="1" dirty="0">
                <a:latin typeface="Bahnschrift" panose="020B0502040204020203" pitchFamily="34" charset="0"/>
              </a:rPr>
              <a:t>while</a:t>
            </a:r>
            <a:endParaRPr lang="en-US" dirty="0"/>
          </a:p>
        </p:txBody>
      </p:sp>
      <p:sp>
        <p:nvSpPr>
          <p:cNvPr id="3" name="Content Placeholder 2">
            <a:extLst>
              <a:ext uri="{FF2B5EF4-FFF2-40B4-BE49-F238E27FC236}">
                <a16:creationId xmlns:a16="http://schemas.microsoft.com/office/drawing/2014/main" id="{49013B0A-AF80-467A-B3E0-AD45F8866A78}"/>
              </a:ext>
            </a:extLst>
          </p:cNvPr>
          <p:cNvSpPr>
            <a:spLocks noGrp="1"/>
          </p:cNvSpPr>
          <p:nvPr>
            <p:ph idx="1"/>
          </p:nvPr>
        </p:nvSpPr>
        <p:spPr/>
        <p:txBody>
          <a:bodyPr/>
          <a:lstStyle/>
          <a:p>
            <a:r>
              <a:rPr lang="en-US" dirty="0">
                <a:latin typeface="Century Gothic" panose="020B0502020202020204" pitchFamily="34" charset="0"/>
              </a:rPr>
              <a:t>The </a:t>
            </a:r>
            <a:r>
              <a:rPr lang="en-US" b="1" dirty="0">
                <a:latin typeface="Century Gothic" panose="020B0502020202020204" pitchFamily="34" charset="0"/>
              </a:rPr>
              <a:t>while </a:t>
            </a:r>
            <a:r>
              <a:rPr lang="en-US" dirty="0">
                <a:latin typeface="Century Gothic" panose="020B0502020202020204" pitchFamily="34" charset="0"/>
              </a:rPr>
              <a:t>loop has a similar role to play; it repeatedly iterates the loop as long as the control command succeeds:</a:t>
            </a:r>
          </a:p>
          <a:p>
            <a:pPr marL="0" indent="0">
              <a:buNone/>
            </a:pPr>
            <a:r>
              <a:rPr lang="en-US" dirty="0">
                <a:latin typeface="Bahnschrift" panose="020B0502040204020203" pitchFamily="34" charset="0"/>
              </a:rPr>
              <a:t>while (</a:t>
            </a:r>
            <a:r>
              <a:rPr lang="en-US" i="1" dirty="0">
                <a:latin typeface="Bahnschrift" panose="020B0502040204020203" pitchFamily="34" charset="0"/>
              </a:rPr>
              <a:t>condition is true</a:t>
            </a:r>
            <a:r>
              <a:rPr lang="en-US" dirty="0">
                <a:latin typeface="Bahnschrift" panose="020B0502040204020203" pitchFamily="34" charset="0"/>
              </a:rPr>
              <a:t>) {</a:t>
            </a:r>
          </a:p>
          <a:p>
            <a:pPr marL="0" indent="0">
              <a:buNone/>
            </a:pPr>
            <a:r>
              <a:rPr lang="en-US" i="1" dirty="0">
                <a:latin typeface="Bahnschrift" panose="020B0502040204020203" pitchFamily="34" charset="0"/>
              </a:rPr>
              <a:t>	statements</a:t>
            </a:r>
          </a:p>
          <a:p>
            <a:pPr marL="0" indent="0">
              <a:buNone/>
            </a:pPr>
            <a:r>
              <a:rPr lang="en-US" dirty="0">
                <a:latin typeface="Bahnschrift" panose="020B0502040204020203" pitchFamily="34" charset="0"/>
              </a:rPr>
              <a:t>}</a:t>
            </a:r>
          </a:p>
          <a:p>
            <a:pPr marL="0" indent="0">
              <a:buNone/>
            </a:pPr>
            <a:endParaRPr lang="en-US" dirty="0">
              <a:latin typeface="Bahnschrift" panose="020B0502040204020203" pitchFamily="34" charset="0"/>
            </a:endParaRPr>
          </a:p>
        </p:txBody>
      </p:sp>
      <p:pic>
        <p:nvPicPr>
          <p:cNvPr id="4" name="Picture 3">
            <a:extLst>
              <a:ext uri="{FF2B5EF4-FFF2-40B4-BE49-F238E27FC236}">
                <a16:creationId xmlns:a16="http://schemas.microsoft.com/office/drawing/2014/main" id="{7455A595-4BD4-4EDA-954E-F830318A59A8}"/>
              </a:ext>
            </a:extLst>
          </p:cNvPr>
          <p:cNvPicPr>
            <a:picLocks noChangeAspect="1"/>
          </p:cNvPicPr>
          <p:nvPr/>
        </p:nvPicPr>
        <p:blipFill>
          <a:blip r:embed="rId2"/>
          <a:stretch>
            <a:fillRect/>
          </a:stretch>
        </p:blipFill>
        <p:spPr>
          <a:xfrm>
            <a:off x="906768" y="3749162"/>
            <a:ext cx="6942586" cy="1720286"/>
          </a:xfrm>
          <a:prstGeom prst="rect">
            <a:avLst/>
          </a:prstGeom>
        </p:spPr>
      </p:pic>
    </p:spTree>
    <p:extLst>
      <p:ext uri="{BB962C8B-B14F-4D97-AF65-F5344CB8AC3E}">
        <p14:creationId xmlns:p14="http://schemas.microsoft.com/office/powerpoint/2010/main" val="1981225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E9F1-CCB2-47C6-9589-E5871C0689FD}"/>
              </a:ext>
            </a:extLst>
          </p:cNvPr>
          <p:cNvSpPr>
            <a:spLocks noGrp="1"/>
          </p:cNvSpPr>
          <p:nvPr>
            <p:ph type="title"/>
          </p:nvPr>
        </p:nvSpPr>
        <p:spPr/>
        <p:txBody>
          <a:bodyPr/>
          <a:lstStyle/>
          <a:p>
            <a:r>
              <a:rPr lang="en-US" dirty="0"/>
              <a:t>Lab  (</a:t>
            </a:r>
            <a:r>
              <a:rPr lang="en-US" b="1" dirty="0">
                <a:solidFill>
                  <a:srgbClr val="0070C0"/>
                </a:solidFill>
              </a:rPr>
              <a:t>use </a:t>
            </a:r>
            <a:r>
              <a:rPr lang="en-US" b="1" dirty="0" err="1">
                <a:solidFill>
                  <a:srgbClr val="0070C0"/>
                </a:solidFill>
              </a:rPr>
              <a:t>employees.sorted</a:t>
            </a:r>
            <a:r>
              <a:rPr lang="en-US" dirty="0"/>
              <a:t>)</a:t>
            </a:r>
          </a:p>
        </p:txBody>
      </p:sp>
      <p:sp>
        <p:nvSpPr>
          <p:cNvPr id="3" name="Content Placeholder 2">
            <a:extLst>
              <a:ext uri="{FF2B5EF4-FFF2-40B4-BE49-F238E27FC236}">
                <a16:creationId xmlns:a16="http://schemas.microsoft.com/office/drawing/2014/main" id="{1A8E0181-C7ED-4B32-BD0E-0CC0A991FEA2}"/>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latin typeface="Century Gothic" panose="020B0502020202020204" pitchFamily="34" charset="0"/>
              </a:rPr>
              <a:t>Print the total number of input lines</a:t>
            </a:r>
          </a:p>
          <a:p>
            <a:pPr marL="971550" lvl="1" indent="-514350">
              <a:buFont typeface="+mj-lt"/>
              <a:buAutoNum type="arabicPeriod"/>
            </a:pPr>
            <a:r>
              <a:rPr lang="en-US" dirty="0">
                <a:latin typeface="Century Gothic" panose="020B0502020202020204" pitchFamily="34" charset="0"/>
              </a:rPr>
              <a:t>END { print NR }</a:t>
            </a:r>
          </a:p>
          <a:p>
            <a:pPr marL="514350" indent="-514350">
              <a:buFont typeface="+mj-lt"/>
              <a:buAutoNum type="arabicPeriod"/>
            </a:pPr>
            <a:r>
              <a:rPr lang="en-US" dirty="0">
                <a:latin typeface="Century Gothic" panose="020B0502020202020204" pitchFamily="34" charset="0"/>
              </a:rPr>
              <a:t>Print the 4</a:t>
            </a:r>
            <a:r>
              <a:rPr lang="en-US" baseline="30000" dirty="0">
                <a:latin typeface="Century Gothic" panose="020B0502020202020204" pitchFamily="34" charset="0"/>
              </a:rPr>
              <a:t>th</a:t>
            </a:r>
            <a:r>
              <a:rPr lang="en-US" dirty="0">
                <a:latin typeface="Century Gothic" panose="020B0502020202020204" pitchFamily="34" charset="0"/>
              </a:rPr>
              <a:t> input line</a:t>
            </a:r>
          </a:p>
          <a:p>
            <a:pPr marL="971550" lvl="1" indent="-514350">
              <a:buFont typeface="+mj-lt"/>
              <a:buAutoNum type="arabicPeriod"/>
            </a:pPr>
            <a:r>
              <a:rPr lang="en-US" dirty="0">
                <a:latin typeface="Century Gothic" panose="020B0502020202020204" pitchFamily="34" charset="0"/>
              </a:rPr>
              <a:t>NR == 4</a:t>
            </a:r>
          </a:p>
          <a:p>
            <a:pPr marL="514350" indent="-514350">
              <a:buFont typeface="+mj-lt"/>
              <a:buAutoNum type="arabicPeriod"/>
            </a:pPr>
            <a:r>
              <a:rPr lang="en-US" dirty="0">
                <a:latin typeface="Century Gothic" panose="020B0502020202020204" pitchFamily="34" charset="0"/>
              </a:rPr>
              <a:t>Print every input line with more than four fields</a:t>
            </a:r>
          </a:p>
          <a:p>
            <a:pPr marL="971550" lvl="1" indent="-514350">
              <a:buFont typeface="+mj-lt"/>
              <a:buAutoNum type="arabicPeriod"/>
            </a:pPr>
            <a:r>
              <a:rPr lang="en-US" dirty="0">
                <a:latin typeface="Century Gothic" panose="020B0502020202020204" pitchFamily="34" charset="0"/>
              </a:rPr>
              <a:t>NF &gt; 4</a:t>
            </a:r>
          </a:p>
          <a:p>
            <a:pPr marL="514350" indent="-514350">
              <a:buFont typeface="+mj-lt"/>
              <a:buAutoNum type="arabicPeriod"/>
            </a:pPr>
            <a:r>
              <a:rPr lang="en-US" dirty="0">
                <a:latin typeface="Century Gothic" panose="020B0502020202020204" pitchFamily="34" charset="0"/>
              </a:rPr>
              <a:t>Using the </a:t>
            </a:r>
            <a:r>
              <a:rPr lang="en-US" b="1" dirty="0" err="1">
                <a:solidFill>
                  <a:srgbClr val="0070C0"/>
                </a:solidFill>
                <a:latin typeface="Century Gothic" panose="020B0502020202020204" pitchFamily="34" charset="0"/>
              </a:rPr>
              <a:t>emp.data</a:t>
            </a:r>
            <a:r>
              <a:rPr lang="en-US" b="1" dirty="0">
                <a:solidFill>
                  <a:srgbClr val="0070C0"/>
                </a:solidFill>
                <a:latin typeface="Century Gothic" panose="020B0502020202020204" pitchFamily="34" charset="0"/>
              </a:rPr>
              <a:t> </a:t>
            </a:r>
            <a:r>
              <a:rPr lang="en-US" dirty="0">
                <a:latin typeface="Century Gothic" panose="020B0502020202020204" pitchFamily="34" charset="0"/>
              </a:rPr>
              <a:t>file, print the total number of lines that contain Beth</a:t>
            </a:r>
          </a:p>
          <a:p>
            <a:pPr marL="971550" lvl="1" indent="-514350">
              <a:buFont typeface="+mj-lt"/>
              <a:buAutoNum type="arabicPeriod"/>
            </a:pPr>
            <a:r>
              <a:rPr lang="en-US" dirty="0">
                <a:latin typeface="Century Gothic" panose="020B0502020202020204" pitchFamily="34" charset="0"/>
              </a:rPr>
              <a:t>{ </a:t>
            </a:r>
            <a:r>
              <a:rPr lang="en-US" dirty="0" err="1">
                <a:latin typeface="Century Gothic" panose="020B0502020202020204" pitchFamily="34" charset="0"/>
              </a:rPr>
              <a:t>nf</a:t>
            </a:r>
            <a:r>
              <a:rPr lang="en-US" dirty="0">
                <a:latin typeface="Century Gothic" panose="020B0502020202020204" pitchFamily="34" charset="0"/>
              </a:rPr>
              <a:t> = </a:t>
            </a:r>
            <a:r>
              <a:rPr lang="en-US" dirty="0" err="1">
                <a:latin typeface="Century Gothic" panose="020B0502020202020204" pitchFamily="34" charset="0"/>
              </a:rPr>
              <a:t>nf</a:t>
            </a:r>
            <a:r>
              <a:rPr lang="en-US" dirty="0">
                <a:latin typeface="Century Gothic" panose="020B0502020202020204" pitchFamily="34" charset="0"/>
              </a:rPr>
              <a:t> + NF }</a:t>
            </a:r>
          </a:p>
          <a:p>
            <a:pPr marL="971550" lvl="1" indent="-514350">
              <a:buFont typeface="+mj-lt"/>
              <a:buAutoNum type="arabicPeriod"/>
            </a:pPr>
            <a:r>
              <a:rPr lang="en-US" dirty="0">
                <a:latin typeface="Century Gothic" panose="020B0502020202020204" pitchFamily="34" charset="0"/>
              </a:rPr>
              <a:t>END  { print </a:t>
            </a:r>
            <a:r>
              <a:rPr lang="en-US" dirty="0" err="1">
                <a:latin typeface="Century Gothic" panose="020B0502020202020204" pitchFamily="34" charset="0"/>
              </a:rPr>
              <a:t>nf</a:t>
            </a:r>
            <a:r>
              <a:rPr lang="en-US" dirty="0">
                <a:latin typeface="Century Gothic" panose="020B0502020202020204" pitchFamily="34" charset="0"/>
              </a:rPr>
              <a:t> }</a:t>
            </a:r>
          </a:p>
          <a:p>
            <a:pPr marL="514350" indent="-514350">
              <a:buFont typeface="+mj-lt"/>
              <a:buAutoNum type="arabicPeriod"/>
            </a:pPr>
            <a:r>
              <a:rPr lang="en-US" dirty="0">
                <a:latin typeface="Century Gothic" panose="020B0502020202020204" pitchFamily="34" charset="0"/>
              </a:rPr>
              <a:t>Print the first two fields, in opposite order, of every line</a:t>
            </a:r>
          </a:p>
          <a:p>
            <a:pPr marL="971550" lvl="1" indent="-514350">
              <a:buFont typeface="+mj-lt"/>
              <a:buAutoNum type="arabicPeriod"/>
            </a:pPr>
            <a:r>
              <a:rPr lang="en-US" dirty="0">
                <a:latin typeface="Century Gothic" panose="020B0502020202020204" pitchFamily="34" charset="0"/>
              </a:rPr>
              <a:t>{ print $2 $1 }</a:t>
            </a:r>
          </a:p>
          <a:p>
            <a:pPr marL="514350" indent="-514350">
              <a:buFont typeface="+mj-lt"/>
              <a:buAutoNum type="arabicPeriod"/>
            </a:pPr>
            <a:r>
              <a:rPr lang="en-US" dirty="0">
                <a:latin typeface="Century Gothic" panose="020B0502020202020204" pitchFamily="34" charset="0"/>
              </a:rPr>
              <a:t>Write an awk program that formats the </a:t>
            </a:r>
            <a:r>
              <a:rPr lang="en-US" dirty="0" err="1">
                <a:latin typeface="Century Gothic" panose="020B0502020202020204" pitchFamily="34" charset="0"/>
              </a:rPr>
              <a:t>employees.sorted</a:t>
            </a:r>
            <a:r>
              <a:rPr lang="en-US" dirty="0">
                <a:latin typeface="Century Gothic" panose="020B0502020202020204" pitchFamily="34" charset="0"/>
              </a:rPr>
              <a:t> file such that there is a heading above the output</a:t>
            </a:r>
          </a:p>
          <a:p>
            <a:pPr marL="971550" lvl="1" indent="-514350">
              <a:buFont typeface="+mj-lt"/>
              <a:buAutoNum type="arabicPeriod"/>
            </a:pPr>
            <a:r>
              <a:rPr lang="en-US" dirty="0">
                <a:latin typeface="Century Gothic" panose="020B0502020202020204" pitchFamily="34" charset="0"/>
              </a:rPr>
              <a:t>See first BEGIN slide from today</a:t>
            </a:r>
          </a:p>
        </p:txBody>
      </p:sp>
    </p:spTree>
    <p:extLst>
      <p:ext uri="{BB962C8B-B14F-4D97-AF65-F5344CB8AC3E}">
        <p14:creationId xmlns:p14="http://schemas.microsoft.com/office/powerpoint/2010/main" val="2500914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0A9A09-33C6-4920-B250-B6CC72D2FFC7}"/>
              </a:ext>
            </a:extLst>
          </p:cNvPr>
          <p:cNvSpPr>
            <a:spLocks noGrp="1"/>
          </p:cNvSpPr>
          <p:nvPr>
            <p:ph type="title"/>
          </p:nvPr>
        </p:nvSpPr>
        <p:spPr>
          <a:xfrm>
            <a:off x="677335" y="2700867"/>
            <a:ext cx="9390492" cy="1826581"/>
          </a:xfrm>
        </p:spPr>
        <p:txBody>
          <a:bodyPr/>
          <a:lstStyle/>
          <a:p>
            <a:r>
              <a:rPr lang="en-US" b="1" dirty="0">
                <a:latin typeface="Century Gothic" panose="020B0502020202020204" pitchFamily="34" charset="0"/>
              </a:rPr>
              <a:t>Chapter 12 - </a:t>
            </a:r>
            <a:r>
              <a:rPr lang="en-US" b="1" dirty="0">
                <a:solidFill>
                  <a:srgbClr val="FF0000"/>
                </a:solidFill>
                <a:latin typeface="Century Gothic" panose="020B0502020202020204" pitchFamily="34" charset="0"/>
              </a:rPr>
              <a:t>***</a:t>
            </a:r>
            <a:br>
              <a:rPr lang="en-US" b="1" dirty="0">
                <a:latin typeface="Century Gothic" panose="020B0502020202020204" pitchFamily="34" charset="0"/>
              </a:rPr>
            </a:br>
            <a:r>
              <a:rPr lang="en-US" b="1" dirty="0">
                <a:latin typeface="Century Gothic" panose="020B0502020202020204" pitchFamily="34" charset="0"/>
              </a:rPr>
              <a:t>Filtering and Programming with AWK</a:t>
            </a:r>
          </a:p>
        </p:txBody>
      </p:sp>
    </p:spTree>
    <p:extLst>
      <p:ext uri="{BB962C8B-B14F-4D97-AF65-F5344CB8AC3E}">
        <p14:creationId xmlns:p14="http://schemas.microsoft.com/office/powerpoint/2010/main" val="74838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72FE-7070-4FF2-A8A1-B818E6913FCC}"/>
              </a:ext>
            </a:extLst>
          </p:cNvPr>
          <p:cNvSpPr>
            <a:spLocks noGrp="1"/>
          </p:cNvSpPr>
          <p:nvPr>
            <p:ph type="title"/>
          </p:nvPr>
        </p:nvSpPr>
        <p:spPr/>
        <p:txBody>
          <a:bodyPr/>
          <a:lstStyle/>
          <a:p>
            <a:r>
              <a:rPr lang="en-US" b="1" dirty="0"/>
              <a:t>AWK</a:t>
            </a:r>
          </a:p>
        </p:txBody>
      </p:sp>
      <p:sp>
        <p:nvSpPr>
          <p:cNvPr id="3" name="Content Placeholder 2">
            <a:extLst>
              <a:ext uri="{FF2B5EF4-FFF2-40B4-BE49-F238E27FC236}">
                <a16:creationId xmlns:a16="http://schemas.microsoft.com/office/drawing/2014/main" id="{FEFD9B4E-DF5F-4538-9AE0-A3AD66644A69}"/>
              </a:ext>
            </a:extLst>
          </p:cNvPr>
          <p:cNvSpPr>
            <a:spLocks noGrp="1"/>
          </p:cNvSpPr>
          <p:nvPr>
            <p:ph idx="1"/>
          </p:nvPr>
        </p:nvSpPr>
        <p:spPr/>
        <p:txBody>
          <a:bodyPr/>
          <a:lstStyle/>
          <a:p>
            <a:r>
              <a:rPr lang="en-US" dirty="0">
                <a:latin typeface="Century Gothic" panose="020B0502020202020204" pitchFamily="34" charset="0"/>
              </a:rPr>
              <a:t>‘</a:t>
            </a:r>
            <a:r>
              <a:rPr lang="en-US" dirty="0" err="1">
                <a:latin typeface="Century Gothic" panose="020B0502020202020204" pitchFamily="34" charset="0"/>
              </a:rPr>
              <a:t>awk</a:t>
            </a:r>
            <a:r>
              <a:rPr lang="en-US" dirty="0">
                <a:latin typeface="Century Gothic" panose="020B0502020202020204" pitchFamily="34" charset="0"/>
              </a:rPr>
              <a:t>’ was created in 1977 and is named after its creators: </a:t>
            </a:r>
            <a:br>
              <a:rPr lang="en-US" dirty="0">
                <a:latin typeface="Century Gothic" panose="020B0502020202020204" pitchFamily="34" charset="0"/>
              </a:rPr>
            </a:br>
            <a:r>
              <a:rPr lang="en-US" b="1" dirty="0" err="1">
                <a:solidFill>
                  <a:srgbClr val="0070C0"/>
                </a:solidFill>
                <a:latin typeface="Century Gothic" panose="020B0502020202020204" pitchFamily="34" charset="0"/>
              </a:rPr>
              <a:t>A</a:t>
            </a:r>
            <a:r>
              <a:rPr lang="en-US" dirty="0" err="1">
                <a:latin typeface="Century Gothic" panose="020B0502020202020204" pitchFamily="34" charset="0"/>
              </a:rPr>
              <a:t>ho</a:t>
            </a:r>
            <a:r>
              <a:rPr lang="en-US" dirty="0">
                <a:latin typeface="Century Gothic" panose="020B0502020202020204" pitchFamily="34" charset="0"/>
              </a:rPr>
              <a:t>, </a:t>
            </a:r>
            <a:r>
              <a:rPr lang="en-US" b="1" dirty="0">
                <a:solidFill>
                  <a:srgbClr val="0070C0"/>
                </a:solidFill>
                <a:latin typeface="Century Gothic" panose="020B0502020202020204" pitchFamily="34" charset="0"/>
              </a:rPr>
              <a:t>W</a:t>
            </a:r>
            <a:r>
              <a:rPr lang="en-US" dirty="0">
                <a:latin typeface="Century Gothic" panose="020B0502020202020204" pitchFamily="34" charset="0"/>
              </a:rPr>
              <a:t>einberger, and </a:t>
            </a:r>
            <a:r>
              <a:rPr lang="en-US" b="1" dirty="0">
                <a:solidFill>
                  <a:srgbClr val="0070C0"/>
                </a:solidFill>
                <a:latin typeface="Century Gothic" panose="020B0502020202020204" pitchFamily="34" charset="0"/>
              </a:rPr>
              <a:t>K</a:t>
            </a:r>
            <a:r>
              <a:rPr lang="en-US" dirty="0">
                <a:latin typeface="Century Gothic" panose="020B0502020202020204" pitchFamily="34" charset="0"/>
              </a:rPr>
              <a:t>ernighan</a:t>
            </a:r>
          </a:p>
          <a:p>
            <a:r>
              <a:rPr lang="en-US" dirty="0">
                <a:latin typeface="Century Gothic" panose="020B0502020202020204" pitchFamily="34" charset="0"/>
              </a:rPr>
              <a:t>It was later enhanced and called ‘</a:t>
            </a:r>
            <a:r>
              <a:rPr lang="en-US" dirty="0" err="1">
                <a:latin typeface="Century Gothic" panose="020B0502020202020204" pitchFamily="34" charset="0"/>
              </a:rPr>
              <a:t>nawk</a:t>
            </a:r>
            <a:r>
              <a:rPr lang="en-US" dirty="0">
                <a:latin typeface="Century Gothic" panose="020B0502020202020204" pitchFamily="34" charset="0"/>
              </a:rPr>
              <a:t>’ for New AWK</a:t>
            </a:r>
          </a:p>
          <a:p>
            <a:r>
              <a:rPr lang="en-US" dirty="0">
                <a:latin typeface="Century Gothic" panose="020B0502020202020204" pitchFamily="34" charset="0"/>
              </a:rPr>
              <a:t>Then came ‘</a:t>
            </a:r>
            <a:r>
              <a:rPr lang="en-US" b="1" dirty="0">
                <a:solidFill>
                  <a:srgbClr val="0070C0"/>
                </a:solidFill>
                <a:latin typeface="Century Gothic" panose="020B0502020202020204" pitchFamily="34" charset="0"/>
              </a:rPr>
              <a:t>gawk</a:t>
            </a:r>
            <a:r>
              <a:rPr lang="en-US" dirty="0">
                <a:latin typeface="Century Gothic" panose="020B0502020202020204" pitchFamily="34" charset="0"/>
              </a:rPr>
              <a:t>’ for GNU AWK which is found on Linux </a:t>
            </a:r>
            <a:br>
              <a:rPr lang="en-US" dirty="0">
                <a:latin typeface="Century Gothic" panose="020B0502020202020204" pitchFamily="34" charset="0"/>
              </a:rPr>
            </a:br>
            <a:r>
              <a:rPr lang="en-US" dirty="0">
                <a:latin typeface="Century Gothic" panose="020B0502020202020204" pitchFamily="34" charset="0"/>
              </a:rPr>
              <a:t>(still called ‘awk’)</a:t>
            </a:r>
          </a:p>
          <a:p>
            <a:r>
              <a:rPr lang="en-US" dirty="0">
                <a:latin typeface="Century Gothic" panose="020B0502020202020204" pitchFamily="34" charset="0"/>
              </a:rPr>
              <a:t>AWK was the most powerful scripting language until Perl</a:t>
            </a:r>
          </a:p>
          <a:p>
            <a:r>
              <a:rPr lang="en-US" dirty="0">
                <a:latin typeface="Century Gothic" panose="020B0502020202020204" pitchFamily="34" charset="0"/>
              </a:rPr>
              <a:t>‘</a:t>
            </a:r>
            <a:r>
              <a:rPr lang="en-US" dirty="0" err="1">
                <a:latin typeface="Century Gothic" panose="020B0502020202020204" pitchFamily="34" charset="0"/>
              </a:rPr>
              <a:t>awk</a:t>
            </a:r>
            <a:r>
              <a:rPr lang="en-US" dirty="0">
                <a:latin typeface="Century Gothic" panose="020B0502020202020204" pitchFamily="34" charset="0"/>
              </a:rPr>
              <a:t>’, like ‘sed’, </a:t>
            </a:r>
            <a:r>
              <a:rPr lang="en-US" b="1" dirty="0">
                <a:solidFill>
                  <a:srgbClr val="FF0000"/>
                </a:solidFill>
                <a:latin typeface="Century Gothic" panose="020B0502020202020204" pitchFamily="34" charset="0"/>
              </a:rPr>
              <a:t>combines</a:t>
            </a:r>
            <a:r>
              <a:rPr lang="en-US" dirty="0">
                <a:latin typeface="Century Gothic" panose="020B0502020202020204" pitchFamily="34" charset="0"/>
              </a:rPr>
              <a:t> the </a:t>
            </a:r>
            <a:r>
              <a:rPr lang="en-US" b="1" dirty="0">
                <a:solidFill>
                  <a:srgbClr val="FF0000"/>
                </a:solidFill>
                <a:latin typeface="Century Gothic" panose="020B0502020202020204" pitchFamily="34" charset="0"/>
              </a:rPr>
              <a:t>features of several filters </a:t>
            </a:r>
            <a:r>
              <a:rPr lang="en-US" dirty="0">
                <a:latin typeface="Century Gothic" panose="020B0502020202020204" pitchFamily="34" charset="0"/>
              </a:rPr>
              <a:t>and has its own unique features</a:t>
            </a:r>
          </a:p>
          <a:p>
            <a:r>
              <a:rPr lang="en-US" dirty="0">
                <a:latin typeface="Century Gothic" panose="020B0502020202020204" pitchFamily="34" charset="0"/>
              </a:rPr>
              <a:t>Can solve complex text processing tasks with a few lines of code</a:t>
            </a:r>
          </a:p>
          <a:p>
            <a:endParaRPr lang="en-US" dirty="0">
              <a:latin typeface="Century Gothic" panose="020B0502020202020204" pitchFamily="34" charset="0"/>
            </a:endParaRPr>
          </a:p>
        </p:txBody>
      </p:sp>
    </p:spTree>
    <p:extLst>
      <p:ext uri="{BB962C8B-B14F-4D97-AF65-F5344CB8AC3E}">
        <p14:creationId xmlns:p14="http://schemas.microsoft.com/office/powerpoint/2010/main" val="276637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85D0-6681-460D-B0EE-447FE4735C7A}"/>
              </a:ext>
            </a:extLst>
          </p:cNvPr>
          <p:cNvSpPr>
            <a:spLocks noGrp="1"/>
          </p:cNvSpPr>
          <p:nvPr>
            <p:ph type="title"/>
          </p:nvPr>
        </p:nvSpPr>
        <p:spPr/>
        <p:txBody>
          <a:bodyPr/>
          <a:lstStyle/>
          <a:p>
            <a:r>
              <a:rPr lang="en-US" b="1" dirty="0"/>
              <a:t>AWK</a:t>
            </a:r>
          </a:p>
        </p:txBody>
      </p:sp>
      <p:sp>
        <p:nvSpPr>
          <p:cNvPr id="3" name="Content Placeholder 2">
            <a:extLst>
              <a:ext uri="{FF2B5EF4-FFF2-40B4-BE49-F238E27FC236}">
                <a16:creationId xmlns:a16="http://schemas.microsoft.com/office/drawing/2014/main" id="{7D21D116-EFE1-407A-910D-8A781E25B777}"/>
              </a:ext>
            </a:extLst>
          </p:cNvPr>
          <p:cNvSpPr>
            <a:spLocks noGrp="1"/>
          </p:cNvSpPr>
          <p:nvPr>
            <p:ph idx="1"/>
          </p:nvPr>
        </p:nvSpPr>
        <p:spPr/>
        <p:txBody>
          <a:bodyPr>
            <a:normAutofit/>
          </a:bodyPr>
          <a:lstStyle/>
          <a:p>
            <a:r>
              <a:rPr lang="en-US" dirty="0">
                <a:latin typeface="Century Gothic" panose="020B0502020202020204" pitchFamily="34" charset="0"/>
              </a:rPr>
              <a:t>The POSIX specification is based upon ‘</a:t>
            </a:r>
            <a:r>
              <a:rPr lang="en-US" dirty="0" err="1">
                <a:latin typeface="Century Gothic" panose="020B0502020202020204" pitchFamily="34" charset="0"/>
              </a:rPr>
              <a:t>nawk</a:t>
            </a:r>
            <a:r>
              <a:rPr lang="en-US" dirty="0">
                <a:latin typeface="Century Gothic" panose="020B0502020202020204" pitchFamily="34" charset="0"/>
              </a:rPr>
              <a:t>’</a:t>
            </a:r>
          </a:p>
          <a:p>
            <a:r>
              <a:rPr lang="en-US" dirty="0">
                <a:latin typeface="Century Gothic" panose="020B0502020202020204" pitchFamily="34" charset="0"/>
              </a:rPr>
              <a:t>‘</a:t>
            </a:r>
            <a:r>
              <a:rPr lang="en-US" dirty="0" err="1">
                <a:latin typeface="Century Gothic" panose="020B0502020202020204" pitchFamily="34" charset="0"/>
              </a:rPr>
              <a:t>awk</a:t>
            </a:r>
            <a:r>
              <a:rPr lang="en-US" dirty="0">
                <a:latin typeface="Century Gothic" panose="020B0502020202020204" pitchFamily="34" charset="0"/>
              </a:rPr>
              <a:t>’ accepts extended regular expressions (ERE) and, like ‘</a:t>
            </a:r>
            <a:r>
              <a:rPr lang="en-US" dirty="0" err="1">
                <a:latin typeface="Century Gothic" panose="020B0502020202020204" pitchFamily="34" charset="0"/>
              </a:rPr>
              <a:t>bc</a:t>
            </a:r>
            <a:r>
              <a:rPr lang="en-US" dirty="0">
                <a:latin typeface="Century Gothic" panose="020B0502020202020204" pitchFamily="34" charset="0"/>
              </a:rPr>
              <a:t>’, can do computations</a:t>
            </a:r>
          </a:p>
          <a:p>
            <a:r>
              <a:rPr lang="en-US" dirty="0">
                <a:latin typeface="Century Gothic" panose="020B0502020202020204" pitchFamily="34" charset="0"/>
              </a:rPr>
              <a:t>Was designed for text processing</a:t>
            </a:r>
          </a:p>
          <a:p>
            <a:pPr lvl="1"/>
            <a:r>
              <a:rPr lang="en-US" dirty="0">
                <a:latin typeface="Century Gothic" panose="020B0502020202020204" pitchFamily="34" charset="0"/>
              </a:rPr>
              <a:t>Data extraction</a:t>
            </a:r>
          </a:p>
          <a:p>
            <a:pPr lvl="1"/>
            <a:r>
              <a:rPr lang="en-US" dirty="0">
                <a:latin typeface="Century Gothic" panose="020B0502020202020204" pitchFamily="34" charset="0"/>
              </a:rPr>
              <a:t>Reporting</a:t>
            </a:r>
          </a:p>
          <a:p>
            <a:r>
              <a:rPr lang="en-US" b="1" dirty="0">
                <a:solidFill>
                  <a:srgbClr val="FF0000"/>
                </a:solidFill>
                <a:latin typeface="Century Gothic" panose="020B0502020202020204" pitchFamily="34" charset="0"/>
              </a:rPr>
              <a:t>PERL uses most of the AWK constructs</a:t>
            </a:r>
          </a:p>
          <a:p>
            <a:r>
              <a:rPr lang="en-US" dirty="0">
                <a:latin typeface="Century Gothic" panose="020B0502020202020204" pitchFamily="34" charset="0"/>
              </a:rPr>
              <a:t>If you feel comfortable with SED then you will feel comfortable with AWK</a:t>
            </a:r>
          </a:p>
          <a:p>
            <a:r>
              <a:rPr lang="en-US" dirty="0">
                <a:latin typeface="Century Gothic" panose="020B0502020202020204" pitchFamily="34" charset="0"/>
              </a:rPr>
              <a:t>The AWK </a:t>
            </a:r>
            <a:r>
              <a:rPr lang="en-US" b="1" dirty="0">
                <a:solidFill>
                  <a:srgbClr val="0070C0"/>
                </a:solidFill>
                <a:latin typeface="Century Gothic" panose="020B0502020202020204" pitchFamily="34" charset="0"/>
              </a:rPr>
              <a:t>syntax</a:t>
            </a:r>
            <a:r>
              <a:rPr lang="en-US" dirty="0">
                <a:latin typeface="Century Gothic" panose="020B0502020202020204" pitchFamily="34" charset="0"/>
              </a:rPr>
              <a:t> resembles ‘find’:</a:t>
            </a:r>
          </a:p>
          <a:p>
            <a:pPr lvl="1"/>
            <a:r>
              <a:rPr lang="en-US" b="1" dirty="0">
                <a:solidFill>
                  <a:srgbClr val="0070C0"/>
                </a:solidFill>
                <a:latin typeface="Century Gothic" panose="020B0502020202020204" pitchFamily="34" charset="0"/>
              </a:rPr>
              <a:t>awk &lt;options&gt; </a:t>
            </a:r>
            <a:r>
              <a:rPr lang="en-US" b="1" dirty="0">
                <a:solidFill>
                  <a:srgbClr val="FF0000"/>
                </a:solidFill>
                <a:latin typeface="Century Gothic" panose="020B0502020202020204" pitchFamily="34" charset="0"/>
              </a:rPr>
              <a:t>‘</a:t>
            </a:r>
            <a:r>
              <a:rPr lang="en-US" b="1" dirty="0" err="1">
                <a:solidFill>
                  <a:srgbClr val="FF0000"/>
                </a:solidFill>
                <a:latin typeface="Century Gothic" panose="020B0502020202020204" pitchFamily="34" charset="0"/>
              </a:rPr>
              <a:t>selection_criteria</a:t>
            </a:r>
            <a:r>
              <a:rPr lang="en-US" b="1" dirty="0">
                <a:solidFill>
                  <a:srgbClr val="FF0000"/>
                </a:solidFill>
                <a:latin typeface="Century Gothic" panose="020B0502020202020204" pitchFamily="34" charset="0"/>
              </a:rPr>
              <a:t> (action)’ </a:t>
            </a:r>
            <a:r>
              <a:rPr lang="en-US" b="1" dirty="0">
                <a:solidFill>
                  <a:srgbClr val="0070C0"/>
                </a:solidFill>
                <a:latin typeface="Century Gothic" panose="020B0502020202020204" pitchFamily="34" charset="0"/>
              </a:rPr>
              <a:t>&lt;file(s)&gt;</a:t>
            </a:r>
            <a:endParaRPr lang="en-US" dirty="0">
              <a:latin typeface="Century Gothic" panose="020B0502020202020204" pitchFamily="34" charset="0"/>
            </a:endParaRPr>
          </a:p>
        </p:txBody>
      </p:sp>
    </p:spTree>
    <p:extLst>
      <p:ext uri="{BB962C8B-B14F-4D97-AF65-F5344CB8AC3E}">
        <p14:creationId xmlns:p14="http://schemas.microsoft.com/office/powerpoint/2010/main" val="156825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5E5A-BDBF-4EEF-A63F-AA080E213701}"/>
              </a:ext>
            </a:extLst>
          </p:cNvPr>
          <p:cNvSpPr>
            <a:spLocks noGrp="1"/>
          </p:cNvSpPr>
          <p:nvPr>
            <p:ph type="title"/>
          </p:nvPr>
        </p:nvSpPr>
        <p:spPr/>
        <p:txBody>
          <a:bodyPr/>
          <a:lstStyle/>
          <a:p>
            <a:r>
              <a:rPr lang="en-US" b="1" dirty="0"/>
              <a:t>Versions</a:t>
            </a:r>
          </a:p>
        </p:txBody>
      </p:sp>
      <p:sp>
        <p:nvSpPr>
          <p:cNvPr id="3" name="Content Placeholder 2">
            <a:extLst>
              <a:ext uri="{FF2B5EF4-FFF2-40B4-BE49-F238E27FC236}">
                <a16:creationId xmlns:a16="http://schemas.microsoft.com/office/drawing/2014/main" id="{DEC3B4AC-D135-447F-9220-1A01ED6A22BD}"/>
              </a:ext>
            </a:extLst>
          </p:cNvPr>
          <p:cNvSpPr>
            <a:spLocks noGrp="1"/>
          </p:cNvSpPr>
          <p:nvPr>
            <p:ph idx="1"/>
          </p:nvPr>
        </p:nvSpPr>
        <p:spPr/>
        <p:txBody>
          <a:bodyPr/>
          <a:lstStyle/>
          <a:p>
            <a:r>
              <a:rPr lang="en-US" dirty="0">
                <a:latin typeface="Century Gothic" panose="020B0502020202020204" pitchFamily="34" charset="0"/>
              </a:rPr>
              <a:t>AWK – original from AT&amp;T (really old)</a:t>
            </a:r>
          </a:p>
          <a:p>
            <a:r>
              <a:rPr lang="en-US" dirty="0">
                <a:latin typeface="Century Gothic" panose="020B0502020202020204" pitchFamily="34" charset="0"/>
              </a:rPr>
              <a:t>NAWK – (new AWK) – improved version from AT&amp;T</a:t>
            </a:r>
          </a:p>
          <a:p>
            <a:r>
              <a:rPr lang="en-US" dirty="0">
                <a:latin typeface="Century Gothic" panose="020B0502020202020204" pitchFamily="34" charset="0"/>
              </a:rPr>
              <a:t>GAWK – GNU AWK (maintained by the Free Software Foundation)</a:t>
            </a:r>
          </a:p>
          <a:p>
            <a:pPr lvl="1"/>
            <a:r>
              <a:rPr lang="en-US" dirty="0">
                <a:latin typeface="Century Gothic" panose="020B0502020202020204" pitchFamily="34" charset="0"/>
              </a:rPr>
              <a:t>We use AWK; must install GAWK</a:t>
            </a:r>
          </a:p>
          <a:p>
            <a:pPr lvl="1"/>
            <a:r>
              <a:rPr lang="en-US" dirty="0">
                <a:latin typeface="Century Gothic" panose="020B0502020202020204" pitchFamily="34" charset="0"/>
              </a:rPr>
              <a:t>Fully compatible with AWK and NAWK</a:t>
            </a:r>
          </a:p>
          <a:p>
            <a:endParaRPr lang="en-US" dirty="0">
              <a:latin typeface="Century Gothic" panose="020B0502020202020204" pitchFamily="34" charset="0"/>
            </a:endParaRPr>
          </a:p>
          <a:p>
            <a:endParaRPr lang="en-US" dirty="0">
              <a:latin typeface="Century Gothic" panose="020B0502020202020204" pitchFamily="34" charset="0"/>
            </a:endParaRPr>
          </a:p>
          <a:p>
            <a:r>
              <a:rPr lang="en-US" dirty="0">
                <a:latin typeface="Century Gothic" panose="020B0502020202020204" pitchFamily="34" charset="0"/>
              </a:rPr>
              <a:t>Text processing</a:t>
            </a:r>
          </a:p>
          <a:p>
            <a:r>
              <a:rPr lang="en-US" dirty="0">
                <a:latin typeface="Century Gothic" panose="020B0502020202020204" pitchFamily="34" charset="0"/>
              </a:rPr>
              <a:t>Producing formatted text reports</a:t>
            </a:r>
          </a:p>
          <a:p>
            <a:r>
              <a:rPr lang="en-US" dirty="0">
                <a:latin typeface="Century Gothic" panose="020B0502020202020204" pitchFamily="34" charset="0"/>
              </a:rPr>
              <a:t>Performing arithmetic operations</a:t>
            </a:r>
          </a:p>
          <a:p>
            <a:r>
              <a:rPr lang="en-US" dirty="0">
                <a:latin typeface="Century Gothic" panose="020B0502020202020204" pitchFamily="34" charset="0"/>
              </a:rPr>
              <a:t>Performing string operations</a:t>
            </a:r>
          </a:p>
          <a:p>
            <a:r>
              <a:rPr lang="en-US" dirty="0">
                <a:latin typeface="Century Gothic" panose="020B0502020202020204" pitchFamily="34" charset="0"/>
              </a:rPr>
              <a:t>etc.</a:t>
            </a:r>
          </a:p>
          <a:p>
            <a:endParaRPr lang="en-US" dirty="0">
              <a:latin typeface="Century Gothic" panose="020B0502020202020204" pitchFamily="34" charset="0"/>
            </a:endParaRPr>
          </a:p>
        </p:txBody>
      </p:sp>
      <p:sp>
        <p:nvSpPr>
          <p:cNvPr id="4" name="Title 1">
            <a:extLst>
              <a:ext uri="{FF2B5EF4-FFF2-40B4-BE49-F238E27FC236}">
                <a16:creationId xmlns:a16="http://schemas.microsoft.com/office/drawing/2014/main" id="{C92613E3-7406-4AE5-8A7B-250069D55CCD}"/>
              </a:ext>
            </a:extLst>
          </p:cNvPr>
          <p:cNvSpPr txBox="1">
            <a:spLocks/>
          </p:cNvSpPr>
          <p:nvPr/>
        </p:nvSpPr>
        <p:spPr>
          <a:xfrm>
            <a:off x="990600" y="3496116"/>
            <a:ext cx="10515600" cy="721397"/>
          </a:xfrm>
        </p:spPr>
        <p:txBody>
          <a:bodyPr/>
          <a:lstStyle>
            <a:lvl1pPr algn="ctr" defTabSz="761970" rtl="0" eaLnBrk="1" latinLnBrk="0" hangingPunct="1">
              <a:lnSpc>
                <a:spcPct val="90000"/>
              </a:lnSpc>
              <a:spcBef>
                <a:spcPct val="0"/>
              </a:spcBef>
              <a:buNone/>
              <a:defRPr sz="3667" kern="1200">
                <a:solidFill>
                  <a:schemeClr val="tx1"/>
                </a:solidFill>
                <a:latin typeface="+mj-lt"/>
                <a:ea typeface="+mj-ea"/>
                <a:cs typeface="+mj-cs"/>
              </a:defRPr>
            </a:lvl1pPr>
          </a:lstStyle>
          <a:p>
            <a:r>
              <a:rPr lang="en-US" b="1"/>
              <a:t>Uses</a:t>
            </a:r>
            <a:endParaRPr lang="en-US" b="1" dirty="0"/>
          </a:p>
        </p:txBody>
      </p:sp>
    </p:spTree>
    <p:extLst>
      <p:ext uri="{BB962C8B-B14F-4D97-AF65-F5344CB8AC3E}">
        <p14:creationId xmlns:p14="http://schemas.microsoft.com/office/powerpoint/2010/main" val="2826322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5682-E460-4259-9D21-AFBEFD413A79}"/>
              </a:ext>
            </a:extLst>
          </p:cNvPr>
          <p:cNvSpPr>
            <a:spLocks noGrp="1"/>
          </p:cNvSpPr>
          <p:nvPr>
            <p:ph type="title"/>
          </p:nvPr>
        </p:nvSpPr>
        <p:spPr/>
        <p:txBody>
          <a:bodyPr/>
          <a:lstStyle/>
          <a:p>
            <a:r>
              <a:rPr lang="en-US" b="1" dirty="0"/>
              <a:t>AWK Basics</a:t>
            </a:r>
          </a:p>
        </p:txBody>
      </p:sp>
      <p:sp>
        <p:nvSpPr>
          <p:cNvPr id="3" name="Content Placeholder 2">
            <a:extLst>
              <a:ext uri="{FF2B5EF4-FFF2-40B4-BE49-F238E27FC236}">
                <a16:creationId xmlns:a16="http://schemas.microsoft.com/office/drawing/2014/main" id="{996C69DD-778D-40F2-8F8E-2704AC0162A5}"/>
              </a:ext>
            </a:extLst>
          </p:cNvPr>
          <p:cNvSpPr>
            <a:spLocks noGrp="1"/>
          </p:cNvSpPr>
          <p:nvPr>
            <p:ph idx="1"/>
          </p:nvPr>
        </p:nvSpPr>
        <p:spPr/>
        <p:txBody>
          <a:bodyPr>
            <a:normAutofit/>
          </a:bodyPr>
          <a:lstStyle/>
          <a:p>
            <a:r>
              <a:rPr lang="en-US" dirty="0">
                <a:latin typeface="Century Gothic" panose="020B0502020202020204" pitchFamily="34" charset="0"/>
              </a:rPr>
              <a:t>AWK was </a:t>
            </a:r>
            <a:r>
              <a:rPr lang="en-US" dirty="0">
                <a:solidFill>
                  <a:srgbClr val="FF0000"/>
                </a:solidFill>
                <a:latin typeface="Century Gothic" panose="020B0502020202020204" pitchFamily="34" charset="0"/>
              </a:rPr>
              <a:t>designed for small programs </a:t>
            </a:r>
            <a:r>
              <a:rPr lang="en-US" dirty="0">
                <a:latin typeface="Century Gothic" panose="020B0502020202020204" pitchFamily="34" charset="0"/>
              </a:rPr>
              <a:t>such as 1-3 lines of code</a:t>
            </a:r>
          </a:p>
          <a:p>
            <a:r>
              <a:rPr lang="en-US" dirty="0">
                <a:latin typeface="Century Gothic" panose="020B0502020202020204" pitchFamily="34" charset="0"/>
              </a:rPr>
              <a:t>AWK </a:t>
            </a:r>
            <a:r>
              <a:rPr lang="en-US" b="1" dirty="0">
                <a:solidFill>
                  <a:srgbClr val="0070C0"/>
                </a:solidFill>
                <a:latin typeface="Century Gothic" panose="020B0502020202020204" pitchFamily="34" charset="0"/>
              </a:rPr>
              <a:t>syntax</a:t>
            </a:r>
            <a:r>
              <a:rPr lang="en-US" dirty="0">
                <a:latin typeface="Century Gothic" panose="020B0502020202020204" pitchFamily="34" charset="0"/>
              </a:rPr>
              <a:t>:</a:t>
            </a:r>
          </a:p>
          <a:p>
            <a:pPr lvl="1"/>
            <a:r>
              <a:rPr lang="en-US" dirty="0">
                <a:latin typeface="Century Gothic" panose="020B0502020202020204" pitchFamily="34" charset="0"/>
              </a:rPr>
              <a:t>‘pattern { action }’</a:t>
            </a:r>
          </a:p>
          <a:p>
            <a:pPr lvl="1"/>
            <a:r>
              <a:rPr lang="en-US" dirty="0">
                <a:latin typeface="Century Gothic" panose="020B0502020202020204" pitchFamily="34" charset="0"/>
              </a:rPr>
              <a:t>‘pattern { action }’</a:t>
            </a:r>
          </a:p>
          <a:p>
            <a:pPr lvl="1"/>
            <a:r>
              <a:rPr lang="en-US" dirty="0">
                <a:latin typeface="Century Gothic" panose="020B0502020202020204" pitchFamily="34" charset="0"/>
              </a:rPr>
              <a:t> …</a:t>
            </a:r>
          </a:p>
          <a:p>
            <a:pPr lvl="1"/>
            <a:r>
              <a:rPr lang="en-US" dirty="0">
                <a:latin typeface="Century Gothic" panose="020B0502020202020204" pitchFamily="34" charset="0"/>
              </a:rPr>
              <a:t>The pattern specifies when the action is performed</a:t>
            </a:r>
          </a:p>
          <a:p>
            <a:r>
              <a:rPr lang="en-US" dirty="0">
                <a:latin typeface="Century Gothic" panose="020B0502020202020204" pitchFamily="34" charset="0"/>
              </a:rPr>
              <a:t>AWK is line-oriented; if condition is TRUE, then action is taken</a:t>
            </a:r>
          </a:p>
          <a:p>
            <a:r>
              <a:rPr lang="en-US" dirty="0">
                <a:latin typeface="Century Gothic" panose="020B0502020202020204" pitchFamily="34" charset="0"/>
              </a:rPr>
              <a:t>The </a:t>
            </a:r>
            <a:r>
              <a:rPr lang="en-US" dirty="0">
                <a:solidFill>
                  <a:srgbClr val="FF0000"/>
                </a:solidFill>
                <a:latin typeface="Century Gothic" panose="020B0502020202020204" pitchFamily="34" charset="0"/>
              </a:rPr>
              <a:t>single quotes protect the program from the shell</a:t>
            </a:r>
            <a:r>
              <a:rPr lang="en-US" dirty="0">
                <a:latin typeface="Century Gothic" panose="020B0502020202020204" pitchFamily="34" charset="0"/>
              </a:rPr>
              <a:t> interpreting the $</a:t>
            </a:r>
          </a:p>
          <a:p>
            <a:r>
              <a:rPr lang="en-US" dirty="0">
                <a:latin typeface="Century Gothic" panose="020B0502020202020204" pitchFamily="34" charset="0"/>
              </a:rPr>
              <a:t>Only </a:t>
            </a:r>
            <a:r>
              <a:rPr lang="en-US" dirty="0">
                <a:solidFill>
                  <a:srgbClr val="FF0000"/>
                </a:solidFill>
                <a:latin typeface="Century Gothic" panose="020B0502020202020204" pitchFamily="34" charset="0"/>
              </a:rPr>
              <a:t>two types of data </a:t>
            </a:r>
            <a:r>
              <a:rPr lang="en-US" dirty="0">
                <a:latin typeface="Century Gothic" panose="020B0502020202020204" pitchFamily="34" charset="0"/>
              </a:rPr>
              <a:t>in ‘awk’: </a:t>
            </a:r>
            <a:r>
              <a:rPr lang="en-US" dirty="0">
                <a:solidFill>
                  <a:srgbClr val="FF0000"/>
                </a:solidFill>
                <a:latin typeface="Century Gothic" panose="020B0502020202020204" pitchFamily="34" charset="0"/>
              </a:rPr>
              <a:t>numbers and strings </a:t>
            </a:r>
            <a:r>
              <a:rPr lang="en-US" dirty="0">
                <a:latin typeface="Century Gothic" panose="020B0502020202020204" pitchFamily="34" charset="0"/>
              </a:rPr>
              <a:t>of characters</a:t>
            </a:r>
          </a:p>
          <a:p>
            <a:r>
              <a:rPr lang="en-US" dirty="0">
                <a:latin typeface="Century Gothic" panose="020B0502020202020204" pitchFamily="34" charset="0"/>
              </a:rPr>
              <a:t>Expressions separated by a comma in a ‘print’ statement are, by default, separated by a single blank when they are printed</a:t>
            </a:r>
          </a:p>
          <a:p>
            <a:pPr marL="457200" lvl="1" indent="0">
              <a:buNone/>
            </a:pPr>
            <a:endParaRPr lang="en-US" dirty="0">
              <a:latin typeface="Century Gothic" panose="020B0502020202020204" pitchFamily="34" charset="0"/>
            </a:endParaRPr>
          </a:p>
        </p:txBody>
      </p:sp>
    </p:spTree>
    <p:extLst>
      <p:ext uri="{BB962C8B-B14F-4D97-AF65-F5344CB8AC3E}">
        <p14:creationId xmlns:p14="http://schemas.microsoft.com/office/powerpoint/2010/main" val="4008917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41F6-62B8-4AA4-8D4F-D32DF3A436B6}"/>
              </a:ext>
            </a:extLst>
          </p:cNvPr>
          <p:cNvSpPr>
            <a:spLocks noGrp="1"/>
          </p:cNvSpPr>
          <p:nvPr>
            <p:ph type="title"/>
          </p:nvPr>
        </p:nvSpPr>
        <p:spPr/>
        <p:txBody>
          <a:bodyPr/>
          <a:lstStyle/>
          <a:p>
            <a:r>
              <a:rPr lang="en-US" b="1" dirty="0"/>
              <a:t>AWK Basics</a:t>
            </a:r>
          </a:p>
        </p:txBody>
      </p:sp>
      <p:sp>
        <p:nvSpPr>
          <p:cNvPr id="3" name="Content Placeholder 2">
            <a:extLst>
              <a:ext uri="{FF2B5EF4-FFF2-40B4-BE49-F238E27FC236}">
                <a16:creationId xmlns:a16="http://schemas.microsoft.com/office/drawing/2014/main" id="{8003CD48-C358-4D21-B052-1B067F971AE5}"/>
              </a:ext>
            </a:extLst>
          </p:cNvPr>
          <p:cNvSpPr>
            <a:spLocks noGrp="1"/>
          </p:cNvSpPr>
          <p:nvPr>
            <p:ph idx="1"/>
          </p:nvPr>
        </p:nvSpPr>
        <p:spPr/>
        <p:txBody>
          <a:bodyPr/>
          <a:lstStyle/>
          <a:p>
            <a:r>
              <a:rPr lang="en-US" dirty="0">
                <a:latin typeface="Century Gothic" panose="020B0502020202020204" pitchFamily="34" charset="0"/>
              </a:rPr>
              <a:t>AWK understands that special characters follow the ‘</a:t>
            </a:r>
            <a:r>
              <a:rPr lang="en-US" b="1" dirty="0">
                <a:solidFill>
                  <a:srgbClr val="0070C0"/>
                </a:solidFill>
                <a:latin typeface="Century Gothic" panose="020B0502020202020204" pitchFamily="34" charset="0"/>
              </a:rPr>
              <a:t>\</a:t>
            </a:r>
            <a:r>
              <a:rPr lang="en-US" dirty="0">
                <a:latin typeface="Century Gothic" panose="020B0502020202020204" pitchFamily="34" charset="0"/>
              </a:rPr>
              <a:t>’</a:t>
            </a:r>
          </a:p>
          <a:p>
            <a:pPr lvl="1"/>
            <a:r>
              <a:rPr lang="en-US" dirty="0">
                <a:latin typeface="Century Gothic" panose="020B0502020202020204" pitchFamily="34" charset="0"/>
              </a:rPr>
              <a:t>\n</a:t>
            </a:r>
          </a:p>
          <a:p>
            <a:pPr lvl="1"/>
            <a:r>
              <a:rPr lang="en-US" dirty="0">
                <a:latin typeface="Century Gothic" panose="020B0502020202020204" pitchFamily="34" charset="0"/>
              </a:rPr>
              <a:t>\t</a:t>
            </a:r>
          </a:p>
          <a:p>
            <a:r>
              <a:rPr lang="en-US" dirty="0">
                <a:latin typeface="Century Gothic" panose="020B0502020202020204" pitchFamily="34" charset="0"/>
              </a:rPr>
              <a:t>AWK understands $1, $2, etc. EXCEPT instead of </a:t>
            </a:r>
            <a:r>
              <a:rPr lang="en-US" b="1" dirty="0">
                <a:solidFill>
                  <a:srgbClr val="0070C0"/>
                </a:solidFill>
                <a:latin typeface="Century Gothic" panose="020B0502020202020204" pitchFamily="34" charset="0"/>
              </a:rPr>
              <a:t>meaning</a:t>
            </a:r>
            <a:r>
              <a:rPr lang="en-US" dirty="0">
                <a:latin typeface="Century Gothic" panose="020B0502020202020204" pitchFamily="34" charset="0"/>
              </a:rPr>
              <a:t> files, this mean </a:t>
            </a:r>
            <a:r>
              <a:rPr lang="en-US" b="1" dirty="0">
                <a:solidFill>
                  <a:srgbClr val="0070C0"/>
                </a:solidFill>
                <a:latin typeface="Century Gothic" panose="020B0502020202020204" pitchFamily="34" charset="0"/>
              </a:rPr>
              <a:t>fields</a:t>
            </a:r>
            <a:r>
              <a:rPr lang="en-US" dirty="0">
                <a:latin typeface="Century Gothic" panose="020B0502020202020204" pitchFamily="34" charset="0"/>
              </a:rPr>
              <a:t> of input files</a:t>
            </a:r>
          </a:p>
          <a:p>
            <a:r>
              <a:rPr lang="en-US" dirty="0">
                <a:latin typeface="Century Gothic" panose="020B0502020202020204" pitchFamily="34" charset="0"/>
              </a:rPr>
              <a:t>An awk program may be supplied on the command line, but it’s much more common to place it in a text file and specify the file using the </a:t>
            </a:r>
            <a:r>
              <a:rPr lang="en-US" b="1" dirty="0">
                <a:latin typeface="Century Gothic" panose="020B0502020202020204" pitchFamily="34" charset="0"/>
              </a:rPr>
              <a:t>-f </a:t>
            </a:r>
            <a:r>
              <a:rPr lang="en-US" dirty="0">
                <a:latin typeface="Century Gothic" panose="020B0502020202020204" pitchFamily="34" charset="0"/>
              </a:rPr>
              <a:t>option</a:t>
            </a:r>
          </a:p>
          <a:p>
            <a:r>
              <a:rPr lang="en-US" dirty="0">
                <a:latin typeface="Century Gothic" panose="020B0502020202020204" pitchFamily="34" charset="0"/>
              </a:rPr>
              <a:t>An awk program is a list of one or more commands of the form </a:t>
            </a:r>
            <a:br>
              <a:rPr lang="en-US" dirty="0">
                <a:latin typeface="Century Gothic" panose="020B0502020202020204" pitchFamily="34" charset="0"/>
              </a:rPr>
            </a:br>
            <a:r>
              <a:rPr lang="en-US" b="1" dirty="0">
                <a:solidFill>
                  <a:srgbClr val="0070C0"/>
                </a:solidFill>
                <a:latin typeface="Century Gothic" panose="020B0502020202020204" pitchFamily="34" charset="0"/>
              </a:rPr>
              <a:t>[ condition ] [ \{ action \} ]</a:t>
            </a:r>
          </a:p>
          <a:p>
            <a:r>
              <a:rPr lang="en-US" dirty="0">
                <a:latin typeface="Century Gothic" panose="020B0502020202020204" pitchFamily="34" charset="0"/>
              </a:rPr>
              <a:t>where </a:t>
            </a:r>
            <a:r>
              <a:rPr lang="en-US" b="1" dirty="0">
                <a:solidFill>
                  <a:srgbClr val="0070C0"/>
                </a:solidFill>
                <a:latin typeface="Century Gothic" panose="020B0502020202020204" pitchFamily="34" charset="0"/>
              </a:rPr>
              <a:t>condition</a:t>
            </a:r>
            <a:r>
              <a:rPr lang="en-US" dirty="0">
                <a:latin typeface="Century Gothic" panose="020B0502020202020204" pitchFamily="34" charset="0"/>
              </a:rPr>
              <a:t> is either the special token BEGIN or END or an expression involving any combination of logical operators, relational operators, and regular expressions</a:t>
            </a:r>
          </a:p>
        </p:txBody>
      </p:sp>
    </p:spTree>
    <p:extLst>
      <p:ext uri="{BB962C8B-B14F-4D97-AF65-F5344CB8AC3E}">
        <p14:creationId xmlns:p14="http://schemas.microsoft.com/office/powerpoint/2010/main" val="1626774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E29A4-DFA5-4ABE-BF38-B492B3EE7296}"/>
              </a:ext>
            </a:extLst>
          </p:cNvPr>
          <p:cNvSpPr>
            <a:spLocks noGrp="1"/>
          </p:cNvSpPr>
          <p:nvPr>
            <p:ph type="title"/>
          </p:nvPr>
        </p:nvSpPr>
        <p:spPr/>
        <p:txBody>
          <a:bodyPr/>
          <a:lstStyle/>
          <a:p>
            <a:r>
              <a:rPr lang="en-US" b="1" dirty="0"/>
              <a:t>AWK Basics </a:t>
            </a:r>
            <a:r>
              <a:rPr lang="en-US" dirty="0"/>
              <a:t>Continued</a:t>
            </a:r>
          </a:p>
        </p:txBody>
      </p:sp>
      <p:sp>
        <p:nvSpPr>
          <p:cNvPr id="3" name="Content Placeholder 2">
            <a:extLst>
              <a:ext uri="{FF2B5EF4-FFF2-40B4-BE49-F238E27FC236}">
                <a16:creationId xmlns:a16="http://schemas.microsoft.com/office/drawing/2014/main" id="{E3CE075B-8BB5-49DD-9136-B4175DBFBAC8}"/>
              </a:ext>
            </a:extLst>
          </p:cNvPr>
          <p:cNvSpPr>
            <a:spLocks noGrp="1"/>
          </p:cNvSpPr>
          <p:nvPr>
            <p:ph idx="1"/>
          </p:nvPr>
        </p:nvSpPr>
        <p:spPr>
          <a:xfrm>
            <a:off x="838200" y="905347"/>
            <a:ext cx="10515600" cy="5587528"/>
          </a:xfrm>
        </p:spPr>
        <p:txBody>
          <a:bodyPr/>
          <a:lstStyle/>
          <a:p>
            <a:pPr marL="0" indent="0">
              <a:buNone/>
            </a:pPr>
            <a:r>
              <a:rPr lang="en-US" dirty="0">
                <a:latin typeface="Century Gothic" panose="020B0502020202020204" pitchFamily="34" charset="0"/>
              </a:rPr>
              <a:t>Where</a:t>
            </a:r>
            <a:r>
              <a:rPr lang="en-US" b="1" dirty="0">
                <a:solidFill>
                  <a:srgbClr val="0070C0"/>
                </a:solidFill>
                <a:latin typeface="Century Gothic" panose="020B0502020202020204" pitchFamily="34" charset="0"/>
              </a:rPr>
              <a:t> action</a:t>
            </a:r>
            <a:r>
              <a:rPr lang="en-US" dirty="0"/>
              <a:t> </a:t>
            </a:r>
            <a:r>
              <a:rPr lang="en-US" dirty="0">
                <a:latin typeface="Century Gothic" panose="020B0502020202020204" pitchFamily="34" charset="0"/>
              </a:rPr>
              <a:t>is a list of one or more of the following kinds of C-like statements, terminated by semicolons: </a:t>
            </a:r>
          </a:p>
          <a:p>
            <a:r>
              <a:rPr lang="en-US" sz="2000" b="1" dirty="0">
                <a:latin typeface="Century Gothic" panose="020B0502020202020204" pitchFamily="34" charset="0"/>
              </a:rPr>
              <a:t>if</a:t>
            </a:r>
            <a:r>
              <a:rPr lang="en-US" sz="2000" dirty="0">
                <a:latin typeface="Century Gothic" panose="020B0502020202020204" pitchFamily="34" charset="0"/>
              </a:rPr>
              <a:t> (conditional) statement [ else statement ] </a:t>
            </a:r>
          </a:p>
          <a:p>
            <a:r>
              <a:rPr lang="en-US" sz="2000" b="1" dirty="0">
                <a:latin typeface="Century Gothic" panose="020B0502020202020204" pitchFamily="34" charset="0"/>
              </a:rPr>
              <a:t>while</a:t>
            </a:r>
            <a:r>
              <a:rPr lang="en-US" sz="2000" dirty="0">
                <a:latin typeface="Century Gothic" panose="020B0502020202020204" pitchFamily="34" charset="0"/>
              </a:rPr>
              <a:t> (conditional) statement </a:t>
            </a:r>
          </a:p>
          <a:p>
            <a:r>
              <a:rPr lang="en-US" sz="2000" b="1" dirty="0">
                <a:latin typeface="Century Gothic" panose="020B0502020202020204" pitchFamily="34" charset="0"/>
              </a:rPr>
              <a:t>for</a:t>
            </a:r>
            <a:r>
              <a:rPr lang="en-US" sz="2000" dirty="0">
                <a:latin typeface="Century Gothic" panose="020B0502020202020204" pitchFamily="34" charset="0"/>
              </a:rPr>
              <a:t> (expression; conditional; expression) statement </a:t>
            </a:r>
          </a:p>
          <a:p>
            <a:r>
              <a:rPr lang="en-US" sz="2000" b="1" dirty="0">
                <a:latin typeface="Century Gothic" panose="020B0502020202020204" pitchFamily="34" charset="0"/>
              </a:rPr>
              <a:t>break</a:t>
            </a:r>
          </a:p>
          <a:p>
            <a:r>
              <a:rPr lang="en-US" sz="2000" b="1" dirty="0">
                <a:latin typeface="Century Gothic" panose="020B0502020202020204" pitchFamily="34" charset="0"/>
              </a:rPr>
              <a:t>continue</a:t>
            </a:r>
            <a:r>
              <a:rPr lang="en-US" sz="2000" dirty="0">
                <a:latin typeface="Century Gothic" panose="020B0502020202020204" pitchFamily="34" charset="0"/>
              </a:rPr>
              <a:t> </a:t>
            </a:r>
          </a:p>
          <a:p>
            <a:r>
              <a:rPr lang="en-US" sz="2000" b="1" dirty="0">
                <a:latin typeface="Century Gothic" panose="020B0502020202020204" pitchFamily="34" charset="0"/>
              </a:rPr>
              <a:t>print</a:t>
            </a:r>
            <a:r>
              <a:rPr lang="en-US" sz="2000" dirty="0">
                <a:latin typeface="Century Gothic" panose="020B0502020202020204" pitchFamily="34" charset="0"/>
              </a:rPr>
              <a:t> [ list of expressions ] [ expression ] </a:t>
            </a:r>
          </a:p>
          <a:p>
            <a:r>
              <a:rPr lang="en-US" sz="2000" b="1" dirty="0" err="1">
                <a:latin typeface="Century Gothic" panose="020B0502020202020204" pitchFamily="34" charset="0"/>
              </a:rPr>
              <a:t>printf</a:t>
            </a:r>
            <a:r>
              <a:rPr lang="en-US" sz="2000" dirty="0">
                <a:latin typeface="Century Gothic" panose="020B0502020202020204" pitchFamily="34" charset="0"/>
              </a:rPr>
              <a:t> format [ , list of expressions ] [ expression ] </a:t>
            </a:r>
          </a:p>
          <a:p>
            <a:r>
              <a:rPr lang="en-US" sz="2000" b="1" dirty="0">
                <a:latin typeface="Century Gothic" panose="020B0502020202020204" pitchFamily="34" charset="0"/>
              </a:rPr>
              <a:t>next</a:t>
            </a:r>
            <a:r>
              <a:rPr lang="en-US" sz="2000" dirty="0">
                <a:latin typeface="Century Gothic" panose="020B0502020202020204" pitchFamily="34" charset="0"/>
              </a:rPr>
              <a:t> (skips the remaining patterns on the current line of input) </a:t>
            </a:r>
          </a:p>
          <a:p>
            <a:r>
              <a:rPr lang="en-US" sz="2000" b="1" dirty="0">
                <a:latin typeface="Century Gothic" panose="020B0502020202020204" pitchFamily="34" charset="0"/>
              </a:rPr>
              <a:t>exit</a:t>
            </a:r>
            <a:r>
              <a:rPr lang="en-US" sz="2000" dirty="0">
                <a:latin typeface="Century Gothic" panose="020B0502020202020204" pitchFamily="34" charset="0"/>
              </a:rPr>
              <a:t> (skips the rest of the current line) </a:t>
            </a:r>
          </a:p>
          <a:p>
            <a:r>
              <a:rPr lang="en-US" sz="2000" dirty="0">
                <a:latin typeface="Century Gothic" panose="020B0502020202020204" pitchFamily="34" charset="0"/>
              </a:rPr>
              <a:t>{ list of statements } </a:t>
            </a:r>
          </a:p>
          <a:p>
            <a:pPr marL="0" indent="0">
              <a:buNone/>
            </a:pPr>
            <a:r>
              <a:rPr lang="en-US" dirty="0">
                <a:latin typeface="Century Gothic" panose="020B0502020202020204" pitchFamily="34" charset="0"/>
              </a:rPr>
              <a:t>action is performed on every line that matches condition. If condition is missing, action is performed on every line. If action is missing, then all matching lines are simply sent to standard output. </a:t>
            </a:r>
          </a:p>
        </p:txBody>
      </p:sp>
    </p:spTree>
    <p:extLst>
      <p:ext uri="{BB962C8B-B14F-4D97-AF65-F5344CB8AC3E}">
        <p14:creationId xmlns:p14="http://schemas.microsoft.com/office/powerpoint/2010/main" val="595036226"/>
      </p:ext>
    </p:extLst>
  </p:cSld>
  <p:clrMapOvr>
    <a:masterClrMapping/>
  </p:clrMapOvr>
</p:sld>
</file>

<file path=ppt/theme/theme1.xml><?xml version="1.0" encoding="utf-8"?>
<a:theme xmlns:a="http://schemas.openxmlformats.org/drawingml/2006/main" name="tiny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BFB416-83F9-174A-829A-BA5BB4669B95}" vid="{11B04B32-9428-AA42-9FEC-6E2F23E0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tinyPPT</Template>
  <TotalTime>23085</TotalTime>
  <Words>1633</Words>
  <Application>Microsoft Office PowerPoint</Application>
  <PresentationFormat>Widescreen</PresentationFormat>
  <Paragraphs>255</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Bahnschrift</vt:lpstr>
      <vt:lpstr>Calibri</vt:lpstr>
      <vt:lpstr>Calibri Light</vt:lpstr>
      <vt:lpstr>Century Gothic</vt:lpstr>
      <vt:lpstr>tinyPPT.com</vt:lpstr>
      <vt:lpstr>PowerPoint Presentation</vt:lpstr>
      <vt:lpstr>PowerPoint Presentation</vt:lpstr>
      <vt:lpstr>Chapter 12 - *** Filtering and Programming with AWK</vt:lpstr>
      <vt:lpstr>AWK</vt:lpstr>
      <vt:lpstr>AWK</vt:lpstr>
      <vt:lpstr>Versions</vt:lpstr>
      <vt:lpstr>AWK Basics</vt:lpstr>
      <vt:lpstr>AWK Basics</vt:lpstr>
      <vt:lpstr>AWK Basics Continued</vt:lpstr>
      <vt:lpstr>‘awk’ Accessing Individual Fields</vt:lpstr>
      <vt:lpstr>Fancier Output using printf</vt:lpstr>
      <vt:lpstr>‘awk’ Redirecting Standard Output</vt:lpstr>
      <vt:lpstr>‘awk’ Number Processing</vt:lpstr>
      <vt:lpstr>‘awk’ Variables and Expressions</vt:lpstr>
      <vt:lpstr>‘awk’ Comparison and Logical Operators</vt:lpstr>
      <vt:lpstr>‘awk’ Begin and End</vt:lpstr>
      <vt:lpstr>‘awk’ Arrays</vt:lpstr>
      <vt:lpstr>‘awk’ Environment Arrays ENVIRON[ ]</vt:lpstr>
      <vt:lpstr>‘awk’ Functions</vt:lpstr>
      <vt:lpstr>‘awk’ Built-in Functions</vt:lpstr>
      <vt:lpstr>‘awk’ User defined Functions</vt:lpstr>
      <vt:lpstr>Storing awk Programs in a File (-f)</vt:lpstr>
      <vt:lpstr>awk with files with nonstandard delimiter (-F)</vt:lpstr>
      <vt:lpstr>awk Control Flow-The if Statement</vt:lpstr>
      <vt:lpstr>awk Looping with for</vt:lpstr>
      <vt:lpstr>awk Looping with while</vt:lpstr>
      <vt:lpstr>Lab  (use employees.sorted)</vt:lpstr>
    </vt:vector>
  </TitlesOfParts>
  <Manager>tinyPPT.com</Manager>
  <Company/>
  <LinksUpToDate>false</LinksUpToDate>
  <SharedDoc>false</SharedDoc>
  <HyperlinkBase>https://tinyppt.com/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Presentation</dc:subject>
  <dc:creator>THANH PHONG HO</dc:creator>
  <cp:keywords>PowerPoint Presentation - TinyPPT.com</cp:keywords>
  <dc:description>We design and provide free PowerPoint Templates, Keynote Templates (MacOS) and Google Slides Templates with High-quality editable graphics, easily customizable to your needs and include animated.
Contact us: contact@tinyppt.com</dc:description>
  <cp:lastModifiedBy>Bizuayehu Nigatu</cp:lastModifiedBy>
  <cp:revision>296</cp:revision>
  <dcterms:created xsi:type="dcterms:W3CDTF">2018-07-15T12:08:32Z</dcterms:created>
  <dcterms:modified xsi:type="dcterms:W3CDTF">2019-03-24T23:29:55Z</dcterms:modified>
  <cp:category>PowerPoint Templates, Google Slides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tinyPPT.com</vt:lpwstr>
  </property>
  <property fmtid="{D5CDD505-2E9C-101B-9397-08002B2CF9AE}" pid="3" name="Mailstop">
    <vt:lpwstr>contact@tinyppt.com</vt:lpwstr>
  </property>
  <property fmtid="{D5CDD505-2E9C-101B-9397-08002B2CF9AE}" pid="4" name="Owner">
    <vt:lpwstr>tinyPPT.com</vt:lpwstr>
  </property>
</Properties>
</file>